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7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6858000" cy="9144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709" autoAdjust="0"/>
  </p:normalViewPr>
  <p:slideViewPr>
    <p:cSldViewPr>
      <p:cViewPr>
        <p:scale>
          <a:sx n="80" d="100"/>
          <a:sy n="80" d="100"/>
        </p:scale>
        <p:origin x="-792" y="7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EC2F7-C41A-4B0B-8D0B-9B56B1A6223D}" type="datetimeFigureOut">
              <a:rPr lang="en-US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AEC3F-9CE4-4E9E-AE56-F3456F3E8C3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C069A-1AC6-4FA2-8FBA-3B903F08C5DC}" type="datetimeFigureOut">
              <a:rPr lang="en-US"/>
              <a:pPr>
                <a:defRPr/>
              </a:pPr>
              <a:t>10/24/2014</a:t>
            </a:fld>
            <a:endParaRPr lang="en-US" dirty="0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CCDBF-55D3-42BE-A07F-791754F91F8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580FF-3364-4C02-BCF0-7A1B518B42C9}" type="datetimeFigureOut">
              <a:rPr lang="en-US"/>
              <a:pPr>
                <a:defRPr/>
              </a:pPr>
              <a:t>10/24/2014</a:t>
            </a:fld>
            <a:endParaRPr lang="en-US" dirty="0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353CD-8A70-458C-9C9A-22B31489054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CA3C0-54C8-4873-8E88-6A130BFF9E06}" type="datetimeFigureOut">
              <a:rPr lang="en-US"/>
              <a:pPr>
                <a:defRPr/>
              </a:pPr>
              <a:t>10/24/2014</a:t>
            </a:fld>
            <a:endParaRPr lang="en-US" dirty="0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6C64E-ADDF-4498-957A-52E69526103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06DE6-0E43-47F1-8FFB-AC0698DAD20D}" type="datetimeFigureOut">
              <a:rPr lang="en-US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E3BB6-5E2A-4907-99B7-050411D5D2F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5B20F-53F9-4EB9-9FE7-33DAA0A7C5C1}" type="datetimeFigureOut">
              <a:rPr lang="en-US"/>
              <a:pPr>
                <a:defRPr/>
              </a:pPr>
              <a:t>10/24/2014</a:t>
            </a:fld>
            <a:endParaRPr lang="en-US" dirty="0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AF6BE-DA67-47E9-8C57-E8678A33C0F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8C52E-9D7F-43D7-A0CE-DBF9AD0049ED}" type="datetimeFigureOut">
              <a:rPr lang="en-US"/>
              <a:pPr>
                <a:defRPr/>
              </a:pPr>
              <a:t>10/24/2014</a:t>
            </a:fld>
            <a:endParaRPr lang="en-US" dirty="0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1A74C-2721-4736-9900-EF95BA9CB31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DE52F-A54A-4E0C-9E75-7DBD6405EDEC}" type="datetimeFigureOut">
              <a:rPr lang="en-US"/>
              <a:pPr>
                <a:defRPr/>
              </a:pPr>
              <a:t>10/24/2014</a:t>
            </a:fld>
            <a:endParaRPr lang="en-US" dirty="0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097D7-8CFB-4C01-8197-3B4FD661DF5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052A7-F85A-413B-AE68-4514856CB12B}" type="datetimeFigureOut">
              <a:rPr lang="en-US"/>
              <a:pPr>
                <a:defRPr/>
              </a:pPr>
              <a:t>10/24/2014</a:t>
            </a:fld>
            <a:endParaRPr lang="en-US" dirty="0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508CF-CAA2-48AC-8472-E97A0516B4F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F39A4-EAB9-44E2-913D-DB8BF4AD0E18}" type="datetimeFigureOut">
              <a:rPr lang="en-US"/>
              <a:pPr>
                <a:defRPr/>
              </a:pPr>
              <a:t>10/24/2014</a:t>
            </a:fld>
            <a:endParaRPr lang="en-US" dirty="0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EB3CB-EC69-4B50-AF8D-7FFAB7C9A1D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4"/>
          <p:cNvSpPr/>
          <p:nvPr/>
        </p:nvSpPr>
        <p:spPr>
          <a:xfrm rot="420000" flipV="1">
            <a:off x="2374900" y="1477963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ângulo retângulo 5"/>
          <p:cNvSpPr/>
          <p:nvPr/>
        </p:nvSpPr>
        <p:spPr>
          <a:xfrm rot="420000" flipV="1">
            <a:off x="6002338" y="7146925"/>
            <a:ext cx="117475" cy="2063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 flipV="1">
            <a:off x="-7938" y="7754938"/>
            <a:ext cx="6873876" cy="13890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 flipV="1">
            <a:off x="3286125" y="8293100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4C8E4-FB74-475F-B0C7-03B7DB895555}" type="datetimeFigureOut">
              <a:rPr lang="en-US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057900" y="8475663"/>
            <a:ext cx="457200" cy="485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1B5B6-CE1D-48F9-99D1-5F1C9A6AC11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7938" y="-9525"/>
            <a:ext cx="6873876" cy="13890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342900" y="9382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9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342900" y="2581275"/>
            <a:ext cx="61722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9D3BAC-7189-47EE-BD98-AEAB2EC20782}" type="datetimeFigureOut">
              <a:rPr lang="en-US"/>
              <a:pPr>
                <a:defRPr/>
              </a:pPr>
              <a:t>10/24/2014</a:t>
            </a:fld>
            <a:endParaRPr lang="en-US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000250" y="8475663"/>
            <a:ext cx="2514600" cy="48577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5943600" y="8475663"/>
            <a:ext cx="571500" cy="48577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F39264-860A-43F8-9080-691BEC6ED67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grpSp>
        <p:nvGrpSpPr>
          <p:cNvPr id="1033" name="Grupo 1"/>
          <p:cNvGrpSpPr>
            <a:grpSpLocks/>
          </p:cNvGrpSpPr>
          <p:nvPr/>
        </p:nvGrpSpPr>
        <p:grpSpPr bwMode="auto">
          <a:xfrm>
            <a:off x="-14288" y="269875"/>
            <a:ext cx="6884988" cy="865188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shows.com.b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jpeg"/><Relationship Id="rId7" Type="http://schemas.openxmlformats.org/officeDocument/2006/relationships/image" Target="../media/image1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ogo Open Shows Fundo Branco 2 cóp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928813"/>
            <a:ext cx="5214937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14313" y="4762500"/>
            <a:ext cx="64293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pt-BR" dirty="0" smtClean="0"/>
              <a:t>José Prado Montoro, 69 </a:t>
            </a:r>
            <a:r>
              <a:rPr lang="pt-BR" dirty="0"/>
              <a:t>– </a:t>
            </a:r>
            <a:r>
              <a:rPr lang="pt-BR" dirty="0" smtClean="0"/>
              <a:t>Campo Grande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São Paulo - SP</a:t>
            </a:r>
          </a:p>
          <a:p>
            <a:r>
              <a:rPr lang="pt-BR" sz="1600" b="1" dirty="0"/>
              <a:t>         </a:t>
            </a:r>
            <a:r>
              <a:rPr lang="pt-BR" sz="1500" b="1" dirty="0"/>
              <a:t>Fone: (55-11) 3531-0267 </a:t>
            </a:r>
            <a:r>
              <a:rPr lang="pt-BR" sz="1500" b="1" dirty="0" err="1"/>
              <a:t>Cel</a:t>
            </a:r>
            <a:r>
              <a:rPr lang="pt-BR" sz="1500" b="1" dirty="0"/>
              <a:t>: (55-11) 7885-4454  Id.: 9*18069</a:t>
            </a:r>
            <a:r>
              <a:rPr lang="pt-BR" sz="1600" b="1" dirty="0"/>
              <a:t/>
            </a:r>
            <a:br>
              <a:rPr lang="pt-BR" sz="1600" b="1" dirty="0"/>
            </a:br>
            <a:endParaRPr lang="pt-BR" sz="1600" b="1" dirty="0"/>
          </a:p>
          <a:p>
            <a:pPr algn="ctr">
              <a:spcAft>
                <a:spcPts val="1000"/>
              </a:spcAft>
            </a:pPr>
            <a:r>
              <a:rPr lang="pt-BR" dirty="0">
                <a:solidFill>
                  <a:srgbClr val="0070C0"/>
                </a:solidFill>
                <a:hlinkClick r:id="rId3"/>
              </a:rPr>
              <a:t>http://www.openshows.com.br</a:t>
            </a:r>
            <a:r>
              <a:rPr lang="pt-BR" u="sng" dirty="0">
                <a:solidFill>
                  <a:srgbClr val="0070C0"/>
                </a:solidFill>
              </a:rPr>
              <a:t>  </a:t>
            </a:r>
          </a:p>
          <a:p>
            <a:pPr algn="ctr">
              <a:spcAft>
                <a:spcPts val="1000"/>
              </a:spcAft>
            </a:pPr>
            <a:r>
              <a:rPr lang="pt-BR" dirty="0"/>
              <a:t>CNPJ: 17.591.514/0001-61</a:t>
            </a:r>
            <a:endParaRPr lang="pt-BR" u="sng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14356" y="1571604"/>
          <a:ext cx="5786478" cy="7143799"/>
        </p:xfrm>
        <a:graphic>
          <a:graphicData uri="http://schemas.openxmlformats.org/drawingml/2006/table">
            <a:tbl>
              <a:tblPr/>
              <a:tblGrid>
                <a:gridCol w="2857520"/>
                <a:gridCol w="2928958"/>
              </a:tblGrid>
              <a:tr h="2747617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CAMPANHA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SORINE NEBULIZADOR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CONFECÇÃO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DO RINGUE PARA CAMPANHA DE MARKETING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091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CAMPANHA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SORINE NEBULIZADOR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CAMPANHA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NALDECON / ISSAO IMAMURA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09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CAMPANHA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DERMODEX </a:t>
                      </a:r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–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BRISTOL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CAMPANHA CARTUCHÃO HP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352" name="Picture 6" descr="Sorini Fre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7998" y="2071670"/>
            <a:ext cx="1188060" cy="201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5" descr="DSC000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8" y="2285984"/>
            <a:ext cx="2408014" cy="18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4" descr="DSC000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46" y="4795852"/>
            <a:ext cx="2165021" cy="163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3" descr="DSC000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42" y="4929190"/>
            <a:ext cx="1989924" cy="149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2" descr="DERM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46" y="7072330"/>
            <a:ext cx="2038326" cy="152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1" descr="hp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32" y="6955796"/>
            <a:ext cx="1214446" cy="161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14356" y="1071538"/>
            <a:ext cx="5786478" cy="285752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pt-BR" sz="1200" b="1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MARKETING PROMOCIONAL</a:t>
            </a:r>
            <a:endParaRPr lang="pt-BR">
              <a:latin typeface="Arial" pitchFamily="34" charset="0"/>
            </a:endParaRPr>
          </a:p>
        </p:txBody>
      </p:sp>
      <p:sp>
        <p:nvSpPr>
          <p:cNvPr id="14359" name="Rectangle 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onstantia" pitchFamily="18" charset="0"/>
            </a:endParaRPr>
          </a:p>
        </p:txBody>
      </p:sp>
      <p:sp>
        <p:nvSpPr>
          <p:cNvPr id="14360" name="Rectangle 10"/>
          <p:cNvSpPr>
            <a:spLocks noChangeArrowheads="1"/>
          </p:cNvSpPr>
          <p:nvPr/>
        </p:nvSpPr>
        <p:spPr bwMode="auto">
          <a:xfrm>
            <a:off x="357166" y="0"/>
            <a:ext cx="442913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pt-BR" sz="1200" b="1" dirty="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pt-BR" sz="12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ALGUNS TRABALHOS REALIZADOS</a:t>
            </a:r>
            <a:br>
              <a:rPr lang="pt-BR" sz="12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</a:br>
            <a:r>
              <a:rPr lang="pt-BR" sz="12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/>
            </a:r>
            <a:br>
              <a:rPr lang="pt-BR" sz="12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</a:br>
            <a:endParaRPr lang="pt-BR" sz="1200" dirty="0">
              <a:ea typeface="Times New Roman" pitchFamily="18" charset="0"/>
              <a:cs typeface="Arial" charset="0"/>
            </a:endParaRPr>
          </a:p>
          <a:p>
            <a:pPr eaLnBrk="0" hangingPunct="0"/>
            <a:endParaRPr lang="pt-BR" dirty="0">
              <a:ea typeface="Times New Roman" pitchFamily="18" charset="0"/>
              <a:cs typeface="Arial" charset="0"/>
            </a:endParaRPr>
          </a:p>
        </p:txBody>
      </p:sp>
      <p:pic>
        <p:nvPicPr>
          <p:cNvPr id="14361" name="Imagem 13" descr="Logo Assinatura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54663" y="95250"/>
            <a:ext cx="12493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3" descr="Logo Assinatu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63" y="95250"/>
            <a:ext cx="12493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714356" y="1571604"/>
          <a:ext cx="5786478" cy="7143799"/>
        </p:xfrm>
        <a:graphic>
          <a:graphicData uri="http://schemas.openxmlformats.org/drawingml/2006/table">
            <a:tbl>
              <a:tblPr/>
              <a:tblGrid>
                <a:gridCol w="2928958"/>
                <a:gridCol w="2857520"/>
              </a:tblGrid>
              <a:tr h="2747617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091"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09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</a:b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</a:b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14356" y="1071538"/>
            <a:ext cx="5786478" cy="285752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pt-BR" sz="1200" b="1" dirty="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STAND PARA FEIRAS E EVENTOS</a:t>
            </a:r>
            <a:endParaRPr lang="pt-BR" dirty="0">
              <a:latin typeface="Arial" pitchFamily="34" charset="0"/>
            </a:endParaRPr>
          </a:p>
        </p:txBody>
      </p:sp>
      <p:pic>
        <p:nvPicPr>
          <p:cNvPr id="26627" name="Picture 3" descr="Stan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2" y="2000232"/>
            <a:ext cx="264072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Stand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71" y="4572000"/>
            <a:ext cx="2552424" cy="180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Stand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0320" y="4572000"/>
            <a:ext cx="251763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Stand Runner Ihrsa 2012 PERSPECTIV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32" y="6715140"/>
            <a:ext cx="2657472" cy="165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Stand Alpina Perspectiv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90" y="6715140"/>
            <a:ext cx="264356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Stand OLX Mix Festiva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670" y="2000232"/>
            <a:ext cx="2477974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14356" y="1714477"/>
          <a:ext cx="5786478" cy="7072364"/>
        </p:xfrm>
        <a:graphic>
          <a:graphicData uri="http://schemas.openxmlformats.org/drawingml/2006/table">
            <a:tbl>
              <a:tblPr/>
              <a:tblGrid>
                <a:gridCol w="2857520"/>
                <a:gridCol w="2928958"/>
              </a:tblGrid>
              <a:tr h="2411801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800"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76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</a:b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</a:b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14356" y="1071538"/>
            <a:ext cx="5786478" cy="285752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pt-BR" sz="1200" b="1" dirty="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MAGNÍFICA FÁBRICA DE CHOCOLATES – PROJETO EXCLUSIVO</a:t>
            </a:r>
            <a:endParaRPr lang="pt-BR" dirty="0">
              <a:latin typeface="Arial" pitchFamily="34" charset="0"/>
            </a:endParaRPr>
          </a:p>
        </p:txBody>
      </p:sp>
      <p:pic>
        <p:nvPicPr>
          <p:cNvPr id="6" name="Imagem 13" descr="Logo Assinatu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63" y="95250"/>
            <a:ext cx="12493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A%20Magnifica%20Fabrica%20de%20Chocolates%20Fantastica%20Pagina%201%20Fach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33" y="1928794"/>
            <a:ext cx="2581766" cy="193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A Magnifica Fabrica de Chocolates Fantastica Pagina 27 Personage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2" y="1928794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A%20Magnifica%20Fabrica%20de%20Chocolates%20Fantastica%20Pagina%204%20hall%20de%20entr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32" y="4286248"/>
            <a:ext cx="2592419" cy="195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A%20Magnifica%20Fabrica%20de%20Chocolates%20Fantastica%20Pagina%2010%20Elevador%20Chocoramic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52" y="4286248"/>
            <a:ext cx="2624135" cy="192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A%20Magnifica%20Fabrica%20de%20Chocolates%20Fantastica%20Pagina%2018%20Ponte%20Rio%20de%20Chocola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9727" y="6729443"/>
            <a:ext cx="2569273" cy="191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A%20Magnifica%20Fabrica%20de%20Chocolates%20Fantastica%20Pagina%2012%20Corredor%20Rumo%20a%20Colheita%20do%20Caca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52" y="6715140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14356" y="1071538"/>
            <a:ext cx="5786478" cy="285752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pt-BR" sz="1200" b="1" dirty="0" smtClean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MAGNÍFICA FÁBRICA DE CHOCOLATES – Continuação...</a:t>
            </a:r>
            <a:endParaRPr lang="pt-BR" dirty="0">
              <a:latin typeface="Arial" pitchFamily="34" charset="0"/>
            </a:endParaRPr>
          </a:p>
        </p:txBody>
      </p:sp>
      <p:pic>
        <p:nvPicPr>
          <p:cNvPr id="5" name="Imagem 13" descr="Logo Assinatu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63" y="95250"/>
            <a:ext cx="12493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714356" y="1714477"/>
          <a:ext cx="5786478" cy="7072364"/>
        </p:xfrm>
        <a:graphic>
          <a:graphicData uri="http://schemas.openxmlformats.org/drawingml/2006/table">
            <a:tbl>
              <a:tblPr/>
              <a:tblGrid>
                <a:gridCol w="2857520"/>
                <a:gridCol w="2928958"/>
              </a:tblGrid>
              <a:tr h="2411801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800"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76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</a:b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</a:b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674" name="Picture 2" descr="A%20Magnifica%20Fabrica%20de%20Chocolates%20Fantastica%20Pagina%2012%20Corredor%20Rumo%20a%20Colheita%20do%20Cac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3" y="1928794"/>
            <a:ext cx="2514597" cy="188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A%20Magnifica%20Fabrica%20de%20Chocolates%20Fantastica%20Pagina%2013%20Colheita%20do%20Cac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1867" y="1928794"/>
            <a:ext cx="2504653" cy="187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A%20Magnifica%20Fabrica%20de%20Chocolates%20Fantastica%20Pagina%2021%20Laboratorio%20do%20Doutor%20Balovsk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70" y="4357686"/>
            <a:ext cx="2476516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A%20Magnifica%20Fabrica%20de%20Chocolates%20Fantastica%20Pagina%2024%20fabric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90" y="4357686"/>
            <a:ext cx="25003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3" descr="Logo Assinatu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63" y="95250"/>
            <a:ext cx="12493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14356" y="1071538"/>
            <a:ext cx="5786478" cy="285752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r>
              <a:rPr lang="pt-BR" sz="1050" b="1" dirty="0">
                <a:solidFill>
                  <a:schemeClr val="bg1"/>
                </a:solidFill>
              </a:rPr>
              <a:t>HALLOWEEN / NOITES DO TERROR DO PLAYCENTER / HORA DO HORROR HOPI HARI</a:t>
            </a:r>
            <a:endParaRPr lang="pt-BR" sz="1050" dirty="0">
              <a:solidFill>
                <a:schemeClr val="bg1"/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714356" y="1714477"/>
          <a:ext cx="5786478" cy="7072364"/>
        </p:xfrm>
        <a:graphic>
          <a:graphicData uri="http://schemas.openxmlformats.org/drawingml/2006/table">
            <a:tbl>
              <a:tblPr/>
              <a:tblGrid>
                <a:gridCol w="2857520"/>
                <a:gridCol w="2928958"/>
              </a:tblGrid>
              <a:tr h="2411801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HORA DO HORROR – HOPI HARI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HORA DO HORROR – HOPI HARI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800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15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NOITES</a:t>
                      </a:r>
                      <a:r>
                        <a:rPr lang="pt-BR" sz="1150" b="1" baseline="0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 DO TERROR DO PLAYCENTER</a:t>
                      </a:r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15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NOITES</a:t>
                      </a:r>
                      <a:r>
                        <a:rPr lang="pt-BR" sz="1150" b="1" baseline="0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 DO TERROR DO PLAYCENTER</a:t>
                      </a:r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76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0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SHOW: DRINK NO INFERNO / HOPI HARI</a:t>
                      </a:r>
                      <a:endParaRPr lang="pt-BR" sz="10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SHOW VAN HELSING</a:t>
                      </a:r>
                      <a:r>
                        <a:rPr lang="pt-BR" sz="1200" b="1" baseline="0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 (HOPI HARI)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698" name="Picture 2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70" y="2143108"/>
            <a:ext cx="2428994" cy="18240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29699" name="Picture 3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4164" y="2143109"/>
            <a:ext cx="2472355" cy="18573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29700" name="Picture 4" descr="Fachada-Labirinto-Regresso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8678" y="4572000"/>
            <a:ext cx="2418884" cy="180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Fachada-do-Cemiterio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9" y="4583431"/>
            <a:ext cx="2357453" cy="177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74" y="7000892"/>
            <a:ext cx="1246880" cy="166209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29703" name="Picture 7" descr="Elenco Van Helsi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12296" y="6972346"/>
            <a:ext cx="2302786" cy="172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3" descr="Logo Assinatu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63" y="95250"/>
            <a:ext cx="12493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14356" y="1071538"/>
            <a:ext cx="5786478" cy="285752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r>
              <a:rPr lang="pt-BR" sz="1050" b="1" dirty="0">
                <a:solidFill>
                  <a:schemeClr val="bg1"/>
                </a:solidFill>
              </a:rPr>
              <a:t>HALLOWEEN / NOITES DO TERROR DO PLAYCENTER / HORA DO HORROR HOPI HARI</a:t>
            </a:r>
            <a:endParaRPr lang="pt-BR" sz="105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714356" y="1714477"/>
          <a:ext cx="5786478" cy="7072364"/>
        </p:xfrm>
        <a:graphic>
          <a:graphicData uri="http://schemas.openxmlformats.org/drawingml/2006/table">
            <a:tbl>
              <a:tblPr/>
              <a:tblGrid>
                <a:gridCol w="2857520"/>
                <a:gridCol w="2928958"/>
              </a:tblGrid>
              <a:tr h="2411801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15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NOITES</a:t>
                      </a:r>
                      <a:r>
                        <a:rPr lang="pt-BR" sz="1150" b="1" baseline="0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 DO TERROR DO PLAYCENTER</a:t>
                      </a:r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ZUMBI HALLOWEEN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800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15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LABIRINTO</a:t>
                      </a:r>
                      <a:r>
                        <a:rPr lang="pt-BR" sz="1150" b="1" baseline="0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 CAVEIRA – HOPI HARI</a:t>
                      </a:r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15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CAMA DA POSSUIDA (EXORCISTA)</a:t>
                      </a:r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76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0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DEMÔNIO HALLOWEEN -</a:t>
                      </a:r>
                      <a:r>
                        <a:rPr lang="pt-BR" sz="1000" b="1" baseline="0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 GUILHOTINA</a:t>
                      </a:r>
                      <a:endParaRPr lang="pt-BR" sz="10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CEMITÉRIO HALLOWEEN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22" name="Picture 2" descr="Abertura-Noites-do-Terro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70" y="2189526"/>
            <a:ext cx="2357454" cy="17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Zumbi-do-Cemiterio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90" y="2143108"/>
            <a:ext cx="2440797" cy="183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6437" y="4643438"/>
            <a:ext cx="2361125" cy="1773236"/>
          </a:xfrm>
          <a:prstGeom prst="rect">
            <a:avLst/>
          </a:prstGeom>
          <a:solidFill>
            <a:srgbClr val="FFCC99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0725" name="Picture 5" descr="DSC052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8" y="4643439"/>
            <a:ext cx="2398911" cy="179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DSC053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0019" y="7000892"/>
            <a:ext cx="128747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DSC0525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66" y="7072329"/>
            <a:ext cx="2143140" cy="160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3" descr="Logo Assinatu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63" y="95250"/>
            <a:ext cx="12493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14356" y="1071538"/>
            <a:ext cx="5786478" cy="285752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FESTA COUNTRY / FAZENDA / JUNINA</a:t>
            </a:r>
            <a:endParaRPr lang="pt-BR" sz="1200" dirty="0">
              <a:solidFill>
                <a:schemeClr val="bg1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714356" y="1714477"/>
          <a:ext cx="5786478" cy="7072364"/>
        </p:xfrm>
        <a:graphic>
          <a:graphicData uri="http://schemas.openxmlformats.org/drawingml/2006/table">
            <a:tbl>
              <a:tblPr/>
              <a:tblGrid>
                <a:gridCol w="2857520"/>
                <a:gridCol w="2928958"/>
              </a:tblGrid>
              <a:tr h="2411801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15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CARROÇA </a:t>
                      </a:r>
                      <a:r>
                        <a:rPr lang="pt-BR" sz="1150" b="1" baseline="0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ILUMINADA</a:t>
                      </a:r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CARROÇA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800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15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CABEÇA DE BOI</a:t>
                      </a:r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15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TEMATIZAÇÃO</a:t>
                      </a:r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76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FESTA COUNTRY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DECORAÇÃO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746" name="Picture 2" descr="DSC058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264" y="2143108"/>
            <a:ext cx="2458298" cy="184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DSC048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91" y="2104080"/>
            <a:ext cx="2500329" cy="187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DSC048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37" y="4521883"/>
            <a:ext cx="1428759" cy="190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DSC049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23809" y="4572000"/>
            <a:ext cx="1391207" cy="185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DSC0486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3936" y="7000892"/>
            <a:ext cx="21907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DSC048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66" y="7000892"/>
            <a:ext cx="21812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3" descr="Logo Assinatu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63" y="95250"/>
            <a:ext cx="12493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14356" y="1071538"/>
            <a:ext cx="5786478" cy="285752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FESTA COUNTRY / FAZENDA / </a:t>
            </a:r>
            <a:r>
              <a:rPr lang="pt-BR" sz="1200" b="1" dirty="0" smtClean="0">
                <a:solidFill>
                  <a:schemeClr val="bg1"/>
                </a:solidFill>
              </a:rPr>
              <a:t>JUNINA... Continuação...</a:t>
            </a:r>
            <a:endParaRPr lang="pt-BR" sz="12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714356" y="1714477"/>
          <a:ext cx="5786478" cy="7072364"/>
        </p:xfrm>
        <a:graphic>
          <a:graphicData uri="http://schemas.openxmlformats.org/drawingml/2006/table">
            <a:tbl>
              <a:tblPr/>
              <a:tblGrid>
                <a:gridCol w="2857520"/>
                <a:gridCol w="2928958"/>
              </a:tblGrid>
              <a:tr h="2411801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15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ARRANJOS DE MESA</a:t>
                      </a:r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FOGUEIRA CENOGRÁFICA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80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1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1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FRUTAS ARTIFICIAIS</a:t>
                      </a:r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50" dirty="0" smtClean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pt-BR" sz="1150" dirty="0" smtClean="0">
                          <a:latin typeface="Times New Roman"/>
                          <a:ea typeface="Times New Roman"/>
                        </a:rPr>
                      </a:br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TOURO MECÂNICO</a:t>
                      </a:r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76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CENOGRAFIA E ARRANJOS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CENOGRAFIA</a:t>
                      </a:r>
                      <a:r>
                        <a:rPr lang="pt-BR" sz="1200" b="1" baseline="0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 EXTERNA - TOCHA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770" name="Picture 2" descr="DSC05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75" y="2207744"/>
            <a:ext cx="1285883" cy="172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DSC058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32" y="2168675"/>
            <a:ext cx="1309684" cy="175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DSC058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8" y="464345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DSC058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7657" y="4652975"/>
            <a:ext cx="22574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DSC058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6666" y="6991382"/>
            <a:ext cx="2280896" cy="172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DSC0586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32" y="7036611"/>
            <a:ext cx="1214446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3" descr="Logo Assinatu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63" y="95250"/>
            <a:ext cx="12493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14356" y="1071538"/>
            <a:ext cx="5786478" cy="285752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FESTA </a:t>
            </a:r>
            <a:r>
              <a:rPr lang="pt-BR" sz="1200" b="1" dirty="0" smtClean="0">
                <a:solidFill>
                  <a:schemeClr val="bg1"/>
                </a:solidFill>
              </a:rPr>
              <a:t>JUNINA – ARRAIAL DOVE (UNILEVER)</a:t>
            </a:r>
            <a:endParaRPr lang="pt-BR" sz="12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714356" y="1714477"/>
          <a:ext cx="5786478" cy="7072364"/>
        </p:xfrm>
        <a:graphic>
          <a:graphicData uri="http://schemas.openxmlformats.org/drawingml/2006/table">
            <a:tbl>
              <a:tblPr/>
              <a:tblGrid>
                <a:gridCol w="2857520"/>
                <a:gridCol w="2928958"/>
              </a:tblGrid>
              <a:tr h="2411801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15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AMBIENTAÇÃO</a:t>
                      </a:r>
                      <a:r>
                        <a:rPr lang="pt-BR" sz="1150" b="1" baseline="0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 / FOGUEIRA / TECIDOS / BANDEIRINHAS PERSONALIZADAS</a:t>
                      </a:r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15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TRAINÉL</a:t>
                      </a:r>
                      <a:r>
                        <a:rPr lang="pt-BR" sz="1150" b="1" baseline="0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 / TAPADEIRA / PALCO / TRIO DE FORRÓ</a:t>
                      </a:r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80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1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1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BANDEIRINHAS / BALÕES</a:t>
                      </a:r>
                      <a:r>
                        <a:rPr lang="pt-BR" sz="1100" b="1" baseline="0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 RETRO ILUMINADOS</a:t>
                      </a:r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50" dirty="0" smtClean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pt-BR" sz="1150" dirty="0" smtClean="0">
                          <a:latin typeface="Times New Roman"/>
                          <a:ea typeface="Times New Roman"/>
                        </a:rPr>
                      </a:br>
                      <a:r>
                        <a:rPr lang="pt-BR" sz="115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QUEIMA</a:t>
                      </a:r>
                      <a:r>
                        <a:rPr lang="pt-BR" sz="1150" b="1" baseline="0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 DE FOGOS</a:t>
                      </a:r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763"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3794" name="Picture 2" descr="Arraial-Dov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70" y="2343118"/>
            <a:ext cx="2428892" cy="161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Arraial-Dov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4297" y="2276474"/>
            <a:ext cx="2593661" cy="172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bandeirinhas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7515" y="4714876"/>
            <a:ext cx="2440047" cy="163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fogos_de_artificio-506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52" y="4714877"/>
            <a:ext cx="26216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3" descr="Logo Assinatu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63" y="95250"/>
            <a:ext cx="12493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14356" y="1071538"/>
            <a:ext cx="5786478" cy="285752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NATAL</a:t>
            </a:r>
            <a:endParaRPr lang="pt-BR" sz="12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714356" y="1714477"/>
          <a:ext cx="5786478" cy="7072364"/>
        </p:xfrm>
        <a:graphic>
          <a:graphicData uri="http://schemas.openxmlformats.org/drawingml/2006/table">
            <a:tbl>
              <a:tblPr/>
              <a:tblGrid>
                <a:gridCol w="2857520"/>
                <a:gridCol w="2928958"/>
              </a:tblGrid>
              <a:tr h="2411801">
                <a:tc>
                  <a:txBody>
                    <a:bodyPr/>
                    <a:lstStyle/>
                    <a:p>
                      <a:pPr algn="ctr"/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800">
                <a:tc>
                  <a:txBody>
                    <a:bodyPr/>
                    <a:lstStyle/>
                    <a:p>
                      <a:pPr algn="ctr"/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763"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818" name="Picture 2" descr="DSC059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32" y="1995486"/>
            <a:ext cx="2580695" cy="193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Arvore_DSC47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36339" y="1928794"/>
            <a:ext cx="1307239" cy="1969574"/>
          </a:xfrm>
          <a:prstGeom prst="rect">
            <a:avLst/>
          </a:prstGeom>
        </p:spPr>
      </p:pic>
      <p:pic>
        <p:nvPicPr>
          <p:cNvPr id="11" name="Imagem 10" descr="PreseÌpio 12 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52" y="4479939"/>
            <a:ext cx="2602703" cy="1735135"/>
          </a:xfrm>
          <a:prstGeom prst="rect">
            <a:avLst/>
          </a:prstGeom>
        </p:spPr>
      </p:pic>
      <p:pic>
        <p:nvPicPr>
          <p:cNvPr id="12" name="Imagem 11" descr="Papai Noel 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66" y="6715141"/>
            <a:ext cx="2286016" cy="1714512"/>
          </a:xfrm>
          <a:prstGeom prst="rect">
            <a:avLst/>
          </a:prstGeom>
        </p:spPr>
      </p:pic>
      <p:pic>
        <p:nvPicPr>
          <p:cNvPr id="13" name="Imagem 12" descr="Papai Noel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32" y="6715140"/>
            <a:ext cx="2572413" cy="1716282"/>
          </a:xfrm>
          <a:prstGeom prst="rect">
            <a:avLst/>
          </a:prstGeom>
        </p:spPr>
      </p:pic>
      <p:pic>
        <p:nvPicPr>
          <p:cNvPr id="14" name="Imagem 13" descr="Papai Noel 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503" y="4429139"/>
            <a:ext cx="2476497" cy="18573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42918" y="1690333"/>
            <a:ext cx="6000792" cy="7525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dirty="0" smtClean="0">
                <a:solidFill>
                  <a:srgbClr val="0070C0"/>
                </a:solidFill>
                <a:latin typeface="+mn-lt"/>
              </a:rPr>
              <a:t>Sempre </a:t>
            </a:r>
            <a:r>
              <a:rPr lang="pt-BR" sz="1500" dirty="0">
                <a:solidFill>
                  <a:srgbClr val="0070C0"/>
                </a:solidFill>
                <a:latin typeface="+mn-lt"/>
              </a:rPr>
              <a:t>inovadora, a </a:t>
            </a:r>
            <a:r>
              <a:rPr lang="pt-BR" sz="1500" dirty="0"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</a:rPr>
              <a:t>OPEN SHOWS CENOGRAFIA TEMÁTICA E DECORAÇÃO</a:t>
            </a:r>
            <a:r>
              <a:rPr lang="pt-BR" sz="1500" dirty="0">
                <a:solidFill>
                  <a:srgbClr val="0070C0"/>
                </a:solidFill>
                <a:latin typeface="+mn-lt"/>
              </a:rPr>
              <a:t>, com sede na Cidade de São Paulo e atuando em todo território nacional, é composta por uma equipe de profissionais como Cenógrafos, Modelos, Recepcionistas, Maquiadores, Atores, Coreógrafos e todo tipo de profissional na área de eventos, disponibilizando ao seu cliente toda a infra-estrutura e equipamentos necessários para a organização e realização dos seus eventos, sejam eles, Sociais, Culturais, Empresariais, Promocionais ou Temáticos.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dirty="0">
                <a:solidFill>
                  <a:srgbClr val="0070C0"/>
                </a:solidFill>
                <a:latin typeface="+mn-lt"/>
              </a:rPr>
              <a:t>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dirty="0">
                <a:solidFill>
                  <a:srgbClr val="0070C0"/>
                </a:solidFill>
                <a:latin typeface="+mn-lt"/>
              </a:rPr>
              <a:t>Em razão da experiência dos nossos profissionais, da qualidade e quantidade de equipamentos que dispõe, a OPEN SHOWS pode ser considerada hoje uma das pioneiras em seu segmento, atuando no mercado nacional.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dirty="0">
                <a:solidFill>
                  <a:srgbClr val="0070C0"/>
                </a:solidFill>
                <a:latin typeface="+mn-lt"/>
              </a:rPr>
              <a:t>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dirty="0">
                <a:solidFill>
                  <a:srgbClr val="0070C0"/>
                </a:solidFill>
                <a:latin typeface="+mn-lt"/>
              </a:rPr>
              <a:t>Contando com equipamentos de última geração e profissionais pioneiros neste segmento, atendendo às necessidades de produções nacionais e internacionais, na realização de seus projetos dentro das mais rigorosas normas de qualidade e segurança.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dirty="0">
                <a:solidFill>
                  <a:srgbClr val="0070C0"/>
                </a:solidFill>
                <a:latin typeface="+mn-lt"/>
              </a:rPr>
              <a:t>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dirty="0">
                <a:solidFill>
                  <a:srgbClr val="0070C0"/>
                </a:solidFill>
                <a:latin typeface="+mn-lt"/>
              </a:rPr>
              <a:t>Nossa Empresa esta preparada para realização de qualquer tipo de efeito, dos mais simples aos mais complexos e grandiosos, podendo também desenvolver sistemas e equipamentos para criação de efeitos exclusivos a serem utilizados nas mais variadas produções.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dirty="0">
                <a:solidFill>
                  <a:srgbClr val="0070C0"/>
                </a:solidFill>
                <a:latin typeface="+mn-lt"/>
              </a:rPr>
              <a:t>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dirty="0">
                <a:solidFill>
                  <a:srgbClr val="0070C0"/>
                </a:solidFill>
                <a:latin typeface="+mn-lt"/>
              </a:rPr>
              <a:t>Nossas equipes são constituídas por profissionais que participaram da criação, execução e administração de diversos espetáculos de terror no Brasil e no Exterior, onde podemos destacar a Hora do Horror (O Medo Tem </a:t>
            </a:r>
            <a:r>
              <a:rPr lang="pt-BR" sz="1500" dirty="0" smtClean="0">
                <a:solidFill>
                  <a:srgbClr val="0070C0"/>
                </a:solidFill>
                <a:latin typeface="+mn-lt"/>
              </a:rPr>
              <a:t>Hora e Era Uma Vez </a:t>
            </a:r>
            <a:r>
              <a:rPr lang="pt-BR" sz="1500" dirty="0">
                <a:solidFill>
                  <a:srgbClr val="0070C0"/>
                </a:solidFill>
                <a:latin typeface="+mn-lt"/>
              </a:rPr>
              <a:t>– HOPI HARI), Noites do Terror (O Vale do Medo), Labirinto Tetra Pack (Semana do Meio Ambiente) e Mansão Mal Assombrada (Central Plaza Shopping), considerada a maior casa de terror da América Latina, além da produção das principais festas e eventos temáticos do País !!! </a:t>
            </a:r>
          </a:p>
        </p:txBody>
      </p:sp>
      <p:pic>
        <p:nvPicPr>
          <p:cNvPr id="6147" name="Imagem 6" descr="Logo Assinatu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63" y="95250"/>
            <a:ext cx="12493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14356" y="1142979"/>
            <a:ext cx="5857875" cy="357187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pt-BR" sz="1500" b="1" dirty="0">
                <a:solidFill>
                  <a:srgbClr val="FFFFFF"/>
                </a:solidFill>
                <a:latin typeface="Arial" pitchFamily="34" charset="0"/>
              </a:rPr>
              <a:t>SOBRE A EMPRESA</a:t>
            </a:r>
            <a:endParaRPr lang="pt-BR" sz="15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3" descr="Logo Assinatu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63" y="95250"/>
            <a:ext cx="12493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14356" y="1071538"/>
            <a:ext cx="5786478" cy="285752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NATAL MÁGICO HOPI HARI / COCA COLA</a:t>
            </a:r>
            <a:endParaRPr lang="pt-BR" sz="12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714356" y="1714477"/>
          <a:ext cx="5786478" cy="7072364"/>
        </p:xfrm>
        <a:graphic>
          <a:graphicData uri="http://schemas.openxmlformats.org/drawingml/2006/table">
            <a:tbl>
              <a:tblPr/>
              <a:tblGrid>
                <a:gridCol w="2857520"/>
                <a:gridCol w="2928958"/>
              </a:tblGrid>
              <a:tr h="2411801">
                <a:tc>
                  <a:txBody>
                    <a:bodyPr/>
                    <a:lstStyle/>
                    <a:p>
                      <a:pPr algn="ctr"/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800">
                <a:tc>
                  <a:txBody>
                    <a:bodyPr/>
                    <a:lstStyle/>
                    <a:p>
                      <a:pPr algn="ctr"/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763"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Imagem 14" descr="1460193_544177732338497_323549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8" y="1857356"/>
            <a:ext cx="1428760" cy="2144480"/>
          </a:xfrm>
          <a:prstGeom prst="rect">
            <a:avLst/>
          </a:prstGeom>
        </p:spPr>
      </p:pic>
      <p:pic>
        <p:nvPicPr>
          <p:cNvPr id="16" name="Imagem 15" descr="1459173_623580201034110_18927913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2" y="2071670"/>
            <a:ext cx="2714644" cy="1809763"/>
          </a:xfrm>
          <a:prstGeom prst="rect">
            <a:avLst/>
          </a:prstGeom>
        </p:spPr>
      </p:pic>
      <p:pic>
        <p:nvPicPr>
          <p:cNvPr id="17" name="Imagem 16" descr="Fold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70" y="4214810"/>
            <a:ext cx="2500330" cy="2206020"/>
          </a:xfrm>
          <a:prstGeom prst="rect">
            <a:avLst/>
          </a:prstGeom>
        </p:spPr>
      </p:pic>
      <p:pic>
        <p:nvPicPr>
          <p:cNvPr id="1026" name="Picture 2" descr="https://fbcdn-sphotos-g-a.akamaihd.net/hphotos-ak-ash3/t1/1525678_526806257427505_43207792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14" y="4268388"/>
            <a:ext cx="2786081" cy="2089562"/>
          </a:xfrm>
          <a:prstGeom prst="rect">
            <a:avLst/>
          </a:prstGeom>
          <a:noFill/>
        </p:spPr>
      </p:pic>
      <p:pic>
        <p:nvPicPr>
          <p:cNvPr id="18" name="Imagem 17" descr="natal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537" y="6786594"/>
            <a:ext cx="2678901" cy="1785934"/>
          </a:xfrm>
          <a:prstGeom prst="rect">
            <a:avLst/>
          </a:prstGeom>
        </p:spPr>
      </p:pic>
      <p:pic>
        <p:nvPicPr>
          <p:cNvPr id="20" name="Imagem 19" descr="natal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4752" y="6786577"/>
            <a:ext cx="2643206" cy="176213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3" descr="Logo Assinatu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63" y="95250"/>
            <a:ext cx="12493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14356" y="1071538"/>
            <a:ext cx="5786478" cy="285752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pt-BR" sz="1200" b="1" smtClean="0">
                <a:solidFill>
                  <a:schemeClr val="bg1"/>
                </a:solidFill>
              </a:rPr>
              <a:t>INFLÁVEIS PERSONALIZADOS - EXCLUSIVOS</a:t>
            </a:r>
            <a:endParaRPr lang="pt-BR" sz="12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714356" y="1714477"/>
          <a:ext cx="5786478" cy="7072364"/>
        </p:xfrm>
        <a:graphic>
          <a:graphicData uri="http://schemas.openxmlformats.org/drawingml/2006/table">
            <a:tbl>
              <a:tblPr/>
              <a:tblGrid>
                <a:gridCol w="2857520"/>
                <a:gridCol w="2928958"/>
              </a:tblGrid>
              <a:tr h="2411801">
                <a:tc>
                  <a:txBody>
                    <a:bodyPr/>
                    <a:lstStyle/>
                    <a:p>
                      <a:pPr algn="ctr"/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800">
                <a:tc>
                  <a:txBody>
                    <a:bodyPr/>
                    <a:lstStyle/>
                    <a:p>
                      <a:pPr algn="ctr"/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763"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tunn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371" y="2000232"/>
            <a:ext cx="2525629" cy="190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ntern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0556" y="1928794"/>
            <a:ext cx="1343022" cy="201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aéreo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9" y="4389769"/>
            <a:ext cx="2523953" cy="189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Interno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91" y="4376753"/>
            <a:ext cx="2558926" cy="190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Interno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1572" y="6715140"/>
            <a:ext cx="2547428" cy="19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novo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3775" y="6715140"/>
            <a:ext cx="257942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3" descr="Logo Assinatu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63" y="95250"/>
            <a:ext cx="12493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14356" y="1071538"/>
            <a:ext cx="5786478" cy="285752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DINOSSÁUROS  / ESCULTURAS EM  ISOPOR + FIBRA DE VIDRO</a:t>
            </a:r>
            <a:endParaRPr lang="pt-BR" sz="12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714356" y="1714477"/>
          <a:ext cx="5786478" cy="7072364"/>
        </p:xfrm>
        <a:graphic>
          <a:graphicData uri="http://schemas.openxmlformats.org/drawingml/2006/table">
            <a:tbl>
              <a:tblPr/>
              <a:tblGrid>
                <a:gridCol w="2857520"/>
                <a:gridCol w="2928958"/>
              </a:tblGrid>
              <a:tr h="2411801">
                <a:tc>
                  <a:txBody>
                    <a:bodyPr/>
                    <a:lstStyle/>
                    <a:p>
                      <a:pPr algn="ctr"/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800">
                <a:tc>
                  <a:txBody>
                    <a:bodyPr/>
                    <a:lstStyle/>
                    <a:p>
                      <a:pPr algn="ctr"/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763"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imgFotos1255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32" y="1928794"/>
            <a:ext cx="2618969" cy="196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INOSSAUROS%20(19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6" y="1928794"/>
            <a:ext cx="1480835" cy="197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FOTO%20DEINONI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32" y="4357686"/>
            <a:ext cx="2618967" cy="196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IMG_00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90" y="4357686"/>
            <a:ext cx="2544409" cy="191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IMG_048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74" y="6731767"/>
            <a:ext cx="1428760" cy="190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Dinossáuro%20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8" y="6715140"/>
            <a:ext cx="2357454" cy="176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3" descr="Logo Assinatu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63" y="95250"/>
            <a:ext cx="12493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14356" y="1071538"/>
            <a:ext cx="5786478" cy="285752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FIGURINOS – PROMOÇÕES E MARKETING PROMOCIONAL</a:t>
            </a:r>
            <a:endParaRPr lang="pt-BR" sz="12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714356" y="1714477"/>
          <a:ext cx="5786478" cy="7072364"/>
        </p:xfrm>
        <a:graphic>
          <a:graphicData uri="http://schemas.openxmlformats.org/drawingml/2006/table">
            <a:tbl>
              <a:tblPr/>
              <a:tblGrid>
                <a:gridCol w="2857520"/>
                <a:gridCol w="2928958"/>
              </a:tblGrid>
              <a:tr h="2411801">
                <a:tc>
                  <a:txBody>
                    <a:bodyPr/>
                    <a:lstStyle/>
                    <a:p>
                      <a:pPr algn="ctr"/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800">
                <a:tc>
                  <a:txBody>
                    <a:bodyPr/>
                    <a:lstStyle/>
                    <a:p>
                      <a:pPr algn="ctr"/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763"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Gên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39" y="1928794"/>
            <a:ext cx="1325519" cy="199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bonec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8" y="2018091"/>
            <a:ext cx="2357454" cy="17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gorila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9" y="4286248"/>
            <a:ext cx="1554136" cy="206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leão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6" y="4374390"/>
            <a:ext cx="1428760" cy="191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Mascot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36" y="6759712"/>
            <a:ext cx="1357322" cy="1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Policia%20Floresta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6" y="6680037"/>
            <a:ext cx="1500198" cy="199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3" descr="Logo Assinatu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63" y="95250"/>
            <a:ext cx="12493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14356" y="1071538"/>
            <a:ext cx="5786478" cy="285752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PERSONAGENS / CARACTERIZAÇÕES</a:t>
            </a:r>
            <a:endParaRPr lang="pt-BR" sz="12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714356" y="1714477"/>
          <a:ext cx="5786478" cy="7072364"/>
        </p:xfrm>
        <a:graphic>
          <a:graphicData uri="http://schemas.openxmlformats.org/drawingml/2006/table">
            <a:tbl>
              <a:tblPr/>
              <a:tblGrid>
                <a:gridCol w="2857520"/>
                <a:gridCol w="2928958"/>
              </a:tblGrid>
              <a:tr h="2411801">
                <a:tc>
                  <a:txBody>
                    <a:bodyPr/>
                    <a:lstStyle/>
                    <a:p>
                      <a:pPr algn="ctr"/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800">
                <a:tc>
                  <a:txBody>
                    <a:bodyPr/>
                    <a:lstStyle/>
                    <a:p>
                      <a:pPr algn="ctr"/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763"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Fantasia  Jack Sparrow piratas do cari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8" y="2071670"/>
            <a:ext cx="2543172" cy="169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Fantasia%20%20Dart%20Vader%20e%20Soldad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6" y="2071670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Fantasia%20Personagem%20Dart%20Va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9301" y="4357686"/>
            <a:ext cx="154963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Fantasia%20Minotaur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6" y="4357686"/>
            <a:ext cx="15537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Fantasia%20%20Scooby%20Do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85694" y="6715140"/>
            <a:ext cx="1443240" cy="191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Fantasia%20Cuca%2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94" y="6722774"/>
            <a:ext cx="1428760" cy="19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3" descr="Logo Assinatu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63" y="95250"/>
            <a:ext cx="12493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14356" y="1714477"/>
          <a:ext cx="5786478" cy="7072364"/>
        </p:xfrm>
        <a:graphic>
          <a:graphicData uri="http://schemas.openxmlformats.org/drawingml/2006/table">
            <a:tbl>
              <a:tblPr/>
              <a:tblGrid>
                <a:gridCol w="2857520"/>
                <a:gridCol w="2928958"/>
              </a:tblGrid>
              <a:tr h="2411801">
                <a:tc>
                  <a:txBody>
                    <a:bodyPr/>
                    <a:lstStyle/>
                    <a:p>
                      <a:pPr algn="ctr"/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800">
                <a:tc>
                  <a:txBody>
                    <a:bodyPr/>
                    <a:lstStyle/>
                    <a:p>
                      <a:pPr algn="ctr"/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763"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 descr="Fantasia%20O%20Maska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9" y="1907069"/>
            <a:ext cx="1571635" cy="209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Fantasia%20Incrivel%20Hul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7" y="1881170"/>
            <a:ext cx="1357321" cy="211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Fantasia%20%20Davy%20Jones%20Piratas%20do%20Carib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36" y="4322360"/>
            <a:ext cx="1571636" cy="210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Fantasia%20%20Gorpo%20e%20Pantera%20cor%20de%20ros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90" y="4419614"/>
            <a:ext cx="2478183" cy="186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fantasia%20willy%20wonka%20fantástica%20fábrica%20de%20chocolat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74" y="6623534"/>
            <a:ext cx="1500198" cy="201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Fantasia%20%20Dick%20Vigarist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8769" y="6643702"/>
            <a:ext cx="1517685" cy="202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3" descr="Logo Assinatu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63" y="95250"/>
            <a:ext cx="12493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14356" y="1071538"/>
            <a:ext cx="5786478" cy="285752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LYCRA TENCIONADA</a:t>
            </a:r>
            <a:endParaRPr lang="pt-BR" sz="12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714356" y="1714477"/>
          <a:ext cx="5786478" cy="7072364"/>
        </p:xfrm>
        <a:graphic>
          <a:graphicData uri="http://schemas.openxmlformats.org/drawingml/2006/table">
            <a:tbl>
              <a:tblPr/>
              <a:tblGrid>
                <a:gridCol w="2857520"/>
                <a:gridCol w="2928958"/>
              </a:tblGrid>
              <a:tr h="2411801">
                <a:tc>
                  <a:txBody>
                    <a:bodyPr/>
                    <a:lstStyle/>
                    <a:p>
                      <a:pPr algn="ctr"/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800">
                <a:tc>
                  <a:txBody>
                    <a:bodyPr/>
                    <a:lstStyle/>
                    <a:p>
                      <a:pPr algn="ctr"/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763"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6" name="Picture 2" descr="PQAAALjmS3ZIM1pflD7o8XtPp6vEHzNXRfckYRq0hDZBm6SFhtJFeoWa6ci-pxc34iJomziFMs5ITUgJw79nINMmubAAm1T1UL_dRd79vXxz8TNxsf_uE0TMtH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70" y="2000232"/>
            <a:ext cx="2457447" cy="184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Lycra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3630" y="2000232"/>
            <a:ext cx="2451452" cy="183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Lycra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33" y="4391039"/>
            <a:ext cx="2524538" cy="189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Lycra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52" y="6715140"/>
            <a:ext cx="2533648" cy="190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Lycra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70" y="6715155"/>
            <a:ext cx="2476497" cy="185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Lycra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90" y="4412440"/>
            <a:ext cx="2500330" cy="188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3" descr="Logo Assinatu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63" y="95250"/>
            <a:ext cx="12493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2 Folder Cobertura Cúpula 2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4061" y="1928794"/>
            <a:ext cx="4893897" cy="692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71480" y="1214414"/>
            <a:ext cx="5786478" cy="285752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TENDA / COBERTURA CÚPULA (DOMOS)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3" descr="Logo Assinatu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63" y="95250"/>
            <a:ext cx="12493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71480" y="1214414"/>
            <a:ext cx="5786478" cy="285752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NOSSOS TRABALHOS COM ROBÔ JOHNNY V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8194" name="Picture 2" descr="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74" y="2071670"/>
            <a:ext cx="2971800" cy="22320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8195" name="Picture 3" descr="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8" y="2357422"/>
            <a:ext cx="1412875" cy="2628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8196" name="Picture 4" descr="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8" y="5715008"/>
            <a:ext cx="1738312" cy="28575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9" name="Imagem 8" descr="Folder Johnny V 201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80" y="4786314"/>
            <a:ext cx="3357586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3" descr="Logo Assinatu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63" y="95250"/>
            <a:ext cx="12493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71480" y="1214414"/>
            <a:ext cx="5786478" cy="285752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EFEITOS ESPECIAIS E PIROTÉCNICOS</a:t>
            </a:r>
            <a:endParaRPr lang="pt-BR" sz="12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714356" y="1714477"/>
          <a:ext cx="5786478" cy="7072364"/>
        </p:xfrm>
        <a:graphic>
          <a:graphicData uri="http://schemas.openxmlformats.org/drawingml/2006/table">
            <a:tbl>
              <a:tblPr/>
              <a:tblGrid>
                <a:gridCol w="2857520"/>
                <a:gridCol w="2928958"/>
              </a:tblGrid>
              <a:tr h="2411801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15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EXPLOSÃO</a:t>
                      </a:r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BOLHA DE SABÃO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800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15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CHUVA</a:t>
                      </a:r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15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EXPLOSÃO</a:t>
                      </a:r>
                      <a:r>
                        <a:rPr lang="pt-BR" sz="1150" b="1" baseline="0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 CONTROLADA</a:t>
                      </a:r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76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0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TIRO EM CORPO – 16 CANAIS</a:t>
                      </a:r>
                      <a:endParaRPr lang="pt-BR" sz="10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GERBS (CASCARA,</a:t>
                      </a:r>
                      <a:r>
                        <a:rPr lang="pt-BR" sz="1200" b="1" baseline="0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 LUVA, ETC..)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18" name="Picture 2" descr="Efeitos Especiais Explosao com Cumulador de Gas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338" y="2214546"/>
            <a:ext cx="2165348" cy="177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bolh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2666" y="2228848"/>
            <a:ext cx="1533788" cy="177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huv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7263" y="4696505"/>
            <a:ext cx="2400299" cy="159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Efeitos Especiais Explosao com Cumulador de Gas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43" y="4705618"/>
            <a:ext cx="2000263" cy="162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Efeitos Especiais Explosao com Cumulador de Gas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6313" y="7047271"/>
            <a:ext cx="2381249" cy="158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gerb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90" y="7032564"/>
            <a:ext cx="2428892" cy="161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5"/>
          <p:cNvSpPr txBox="1">
            <a:spLocks noChangeArrowheads="1"/>
          </p:cNvSpPr>
          <p:nvPr/>
        </p:nvSpPr>
        <p:spPr bwMode="auto">
          <a:xfrm>
            <a:off x="714355" y="1928794"/>
            <a:ext cx="598330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/>
            </a:r>
            <a:br>
              <a:rPr lang="pt-BR" dirty="0">
                <a:solidFill>
                  <a:srgbClr val="0070C0"/>
                </a:solidFill>
                <a:latin typeface="Constantia" pitchFamily="18" charset="0"/>
              </a:rPr>
            </a:br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>- Hora do Horror – </a:t>
            </a:r>
            <a:r>
              <a:rPr lang="pt-BR" dirty="0" err="1">
                <a:solidFill>
                  <a:srgbClr val="0070C0"/>
                </a:solidFill>
                <a:latin typeface="Constantia" pitchFamily="18" charset="0"/>
              </a:rPr>
              <a:t>Hopi</a:t>
            </a:r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pt-BR" dirty="0" err="1">
                <a:solidFill>
                  <a:srgbClr val="0070C0"/>
                </a:solidFill>
                <a:latin typeface="Constantia" pitchFamily="18" charset="0"/>
              </a:rPr>
              <a:t>Hari</a:t>
            </a:r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> (O Medo tem Hora</a:t>
            </a:r>
            <a:r>
              <a:rPr lang="pt-BR" dirty="0" smtClean="0">
                <a:solidFill>
                  <a:srgbClr val="0070C0"/>
                </a:solidFill>
                <a:latin typeface="Constantia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0070C0"/>
                </a:solidFill>
                <a:latin typeface="Constantia" pitchFamily="18" charset="0"/>
              </a:rPr>
              <a:t> Hora </a:t>
            </a:r>
            <a:r>
              <a:rPr lang="pt-BR" dirty="0" smtClean="0">
                <a:solidFill>
                  <a:srgbClr val="0070C0"/>
                </a:solidFill>
                <a:latin typeface="Constantia" pitchFamily="18" charset="0"/>
              </a:rPr>
              <a:t>do Horror – </a:t>
            </a:r>
            <a:r>
              <a:rPr lang="pt-BR" dirty="0" err="1" smtClean="0">
                <a:solidFill>
                  <a:srgbClr val="0070C0"/>
                </a:solidFill>
                <a:latin typeface="Constantia" pitchFamily="18" charset="0"/>
              </a:rPr>
              <a:t>Hopi</a:t>
            </a:r>
            <a:r>
              <a:rPr lang="pt-BR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pt-BR" dirty="0" err="1" smtClean="0">
                <a:solidFill>
                  <a:srgbClr val="0070C0"/>
                </a:solidFill>
                <a:latin typeface="Constantia" pitchFamily="18" charset="0"/>
              </a:rPr>
              <a:t>Hari</a:t>
            </a:r>
            <a:r>
              <a:rPr lang="pt-BR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pt-BR" dirty="0" smtClean="0">
                <a:solidFill>
                  <a:srgbClr val="0070C0"/>
                </a:solidFill>
                <a:latin typeface="Constantia" pitchFamily="18" charset="0"/>
              </a:rPr>
              <a:t>(Era uma vez)</a:t>
            </a:r>
            <a:br>
              <a:rPr lang="pt-BR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pt-BR" dirty="0" smtClean="0">
                <a:solidFill>
                  <a:srgbClr val="0070C0"/>
                </a:solidFill>
                <a:latin typeface="Constantia" pitchFamily="18" charset="0"/>
              </a:rPr>
              <a:t>- Natal Mágico </a:t>
            </a:r>
            <a:r>
              <a:rPr lang="pt-BR" dirty="0" err="1" smtClean="0">
                <a:solidFill>
                  <a:srgbClr val="0070C0"/>
                </a:solidFill>
                <a:latin typeface="Constantia" pitchFamily="18" charset="0"/>
              </a:rPr>
              <a:t>Hopi</a:t>
            </a:r>
            <a:r>
              <a:rPr lang="pt-BR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pt-BR" dirty="0" err="1" smtClean="0">
                <a:solidFill>
                  <a:srgbClr val="0070C0"/>
                </a:solidFill>
                <a:latin typeface="Constantia" pitchFamily="18" charset="0"/>
              </a:rPr>
              <a:t>Hari</a:t>
            </a:r>
            <a:r>
              <a:rPr lang="pt-BR" dirty="0" smtClean="0">
                <a:solidFill>
                  <a:srgbClr val="0070C0"/>
                </a:solidFill>
                <a:latin typeface="Constantia" pitchFamily="18" charset="0"/>
              </a:rPr>
              <a:t> / Coca Cola</a:t>
            </a:r>
            <a:endParaRPr lang="pt-BR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>Noites do Terror do </a:t>
            </a:r>
            <a:r>
              <a:rPr lang="pt-BR" dirty="0" err="1">
                <a:solidFill>
                  <a:srgbClr val="0070C0"/>
                </a:solidFill>
                <a:latin typeface="Constantia" pitchFamily="18" charset="0"/>
              </a:rPr>
              <a:t>Playcenter</a:t>
            </a:r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> (O Vale do Medo);</a:t>
            </a:r>
          </a:p>
          <a:p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>- 12 COMERCIAIS (Itaú Seguros; Banco Santos; Telefônica...);</a:t>
            </a:r>
          </a:p>
          <a:p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>- Feira de Franquias </a:t>
            </a:r>
            <a:r>
              <a:rPr lang="pt-BR" dirty="0" err="1">
                <a:solidFill>
                  <a:srgbClr val="0070C0"/>
                </a:solidFill>
                <a:latin typeface="Constantia" pitchFamily="18" charset="0"/>
              </a:rPr>
              <a:t>Microcamp</a:t>
            </a:r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> Sede (Campinas)</a:t>
            </a:r>
          </a:p>
          <a:p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>- FILMES (O Cangaceiro; Barão de Mauá, O Homem que Copiava...);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0070C0"/>
                </a:solidFill>
                <a:latin typeface="Constantia" pitchFamily="18" charset="0"/>
              </a:rPr>
              <a:t> 8 </a:t>
            </a:r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>Vídeo clipes;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0070C0"/>
                </a:solidFill>
                <a:latin typeface="Constantia" pitchFamily="18" charset="0"/>
              </a:rPr>
              <a:t> Campanhas </a:t>
            </a:r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>Promocionais (</a:t>
            </a:r>
            <a:r>
              <a:rPr lang="pt-BR" dirty="0" err="1">
                <a:solidFill>
                  <a:srgbClr val="0070C0"/>
                </a:solidFill>
                <a:latin typeface="Constantia" pitchFamily="18" charset="0"/>
              </a:rPr>
              <a:t>Sorine</a:t>
            </a:r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pt-BR" dirty="0" err="1">
                <a:solidFill>
                  <a:srgbClr val="0070C0"/>
                </a:solidFill>
                <a:latin typeface="Constantia" pitchFamily="18" charset="0"/>
              </a:rPr>
              <a:t>Nebulizador</a:t>
            </a:r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>, </a:t>
            </a:r>
            <a:r>
              <a:rPr lang="pt-BR" dirty="0" err="1" smtClean="0">
                <a:solidFill>
                  <a:srgbClr val="0070C0"/>
                </a:solidFill>
                <a:latin typeface="Constantia" pitchFamily="18" charset="0"/>
              </a:rPr>
              <a:t>Cartuchão</a:t>
            </a:r>
            <a:r>
              <a:rPr lang="pt-BR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>HP, </a:t>
            </a:r>
            <a:r>
              <a:rPr lang="pt-BR" dirty="0" err="1">
                <a:solidFill>
                  <a:srgbClr val="0070C0"/>
                </a:solidFill>
                <a:latin typeface="Constantia" pitchFamily="18" charset="0"/>
              </a:rPr>
              <a:t>Dermodex</a:t>
            </a:r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>, entre outras...)</a:t>
            </a:r>
          </a:p>
          <a:p>
            <a:endParaRPr lang="pt-BR" dirty="0">
              <a:latin typeface="Constantia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14356" y="1214414"/>
            <a:ext cx="5857875" cy="357187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pt-BR" sz="1500" b="1" dirty="0">
                <a:solidFill>
                  <a:srgbClr val="FFFFFF"/>
                </a:solidFill>
                <a:latin typeface="Arial" pitchFamily="34" charset="0"/>
              </a:rPr>
              <a:t>PRINCIPAIS TRABALHOS REALIZADOS</a:t>
            </a:r>
            <a:endParaRPr lang="pt-BR" sz="1500" dirty="0">
              <a:latin typeface="Arial" pitchFamily="34" charset="0"/>
            </a:endParaRPr>
          </a:p>
        </p:txBody>
      </p:sp>
      <p:pic>
        <p:nvPicPr>
          <p:cNvPr id="7172" name="Imagem 11" descr="Logo Assinatu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63" y="95250"/>
            <a:ext cx="12493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3" descr="Logo Assinatu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63" y="95250"/>
            <a:ext cx="12493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14356" y="1714477"/>
          <a:ext cx="5786478" cy="7072364"/>
        </p:xfrm>
        <a:graphic>
          <a:graphicData uri="http://schemas.openxmlformats.org/drawingml/2006/table">
            <a:tbl>
              <a:tblPr/>
              <a:tblGrid>
                <a:gridCol w="2857520"/>
                <a:gridCol w="2928958"/>
              </a:tblGrid>
              <a:tr h="2411801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0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SKY PAPER / GLITTER / PETALAS</a:t>
                      </a:r>
                      <a:r>
                        <a:rPr lang="pt-BR" sz="1000" b="1" baseline="0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 DE ROSA</a:t>
                      </a:r>
                      <a:endParaRPr lang="pt-BR" sz="10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MÁQUINA DE NEVE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800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15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VENTILADORES</a:t>
                      </a:r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15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NEBLINA E GELO SECO</a:t>
                      </a:r>
                      <a:endParaRPr lang="pt-BR" sz="115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76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0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MÁSCARAS</a:t>
                      </a:r>
                      <a:endParaRPr lang="pt-BR" sz="10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pt-BR" sz="10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EFEITOS DE TRANSFORMAÇÃO</a:t>
                      </a:r>
                      <a:endParaRPr lang="pt-BR" sz="1000" dirty="0" smtClean="0"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endParaRPr lang="pt-BR" sz="1000" dirty="0">
                        <a:latin typeface="Times New Roman"/>
                        <a:ea typeface="Times New Roman"/>
                      </a:endParaRPr>
                    </a:p>
                  </a:txBody>
                  <a:tcPr marL="44225" marR="4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42" name="Picture 2" descr="Sky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70" y="2143108"/>
            <a:ext cx="2437730" cy="18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Maquina de ne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8" y="2143108"/>
            <a:ext cx="2428892" cy="181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ventiladores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2108" y="4572000"/>
            <a:ext cx="2496892" cy="170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Mansao-Mal-assombrada-Hopi-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66" y="4572000"/>
            <a:ext cx="2248612" cy="169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Zumbi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46" y="7000892"/>
            <a:ext cx="20862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maquiagens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52" y="7043955"/>
            <a:ext cx="2672634" cy="145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3" descr="Logo Assinatu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63" y="95250"/>
            <a:ext cx="12493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71480" y="1214414"/>
            <a:ext cx="5786478" cy="285752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ANIMATRÔNICS / MECATRÔNICS / SIMULADORES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5 Folder Efeitos Especiais Cinema 2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5767" y="1714481"/>
            <a:ext cx="4414054" cy="71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71480" y="1214414"/>
            <a:ext cx="5786478" cy="285752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SIMULADORES DE FUTEBOL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5" name="Imagem 4" descr="Simuladores de Futebol cóp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54" y="1857356"/>
            <a:ext cx="4041349" cy="70723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6"/>
          <p:cNvSpPr txBox="1">
            <a:spLocks noChangeArrowheads="1"/>
          </p:cNvSpPr>
          <p:nvPr/>
        </p:nvSpPr>
        <p:spPr bwMode="auto">
          <a:xfrm>
            <a:off x="714355" y="2095500"/>
            <a:ext cx="5983307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/>
            </a:r>
            <a:br>
              <a:rPr lang="pt-BR" dirty="0">
                <a:solidFill>
                  <a:srgbClr val="0070C0"/>
                </a:solidFill>
                <a:latin typeface="Constantia" pitchFamily="18" charset="0"/>
              </a:rPr>
            </a:br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 - Torre de Chuva</a:t>
            </a:r>
          </a:p>
          <a:p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 - Máquina de Relâmpago</a:t>
            </a:r>
          </a:p>
          <a:p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 - Cinto de Levitação</a:t>
            </a:r>
          </a:p>
          <a:p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 - Calha de Chuva para Estúdio</a:t>
            </a:r>
          </a:p>
          <a:p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 - Calha de Fogo Controlado</a:t>
            </a:r>
          </a:p>
          <a:p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 - Shows Pirotécnicos, com queima de fogos de artifício</a:t>
            </a:r>
          </a:p>
          <a:p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 - Ventiladores, Máquinas de Fumaça e Bolha de Sabão</a:t>
            </a:r>
          </a:p>
          <a:p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 - Máquina de Teia de Aranha</a:t>
            </a:r>
          </a:p>
          <a:p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 - </a:t>
            </a:r>
            <a:r>
              <a:rPr lang="pt-BR" sz="2000" dirty="0" err="1">
                <a:solidFill>
                  <a:srgbClr val="0070C0"/>
                </a:solidFill>
                <a:latin typeface="Constantia" pitchFamily="18" charset="0"/>
              </a:rPr>
              <a:t>Cumuladores</a:t>
            </a:r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 de Gás e Ar para Explosão Controlada</a:t>
            </a:r>
          </a:p>
          <a:p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 - Jato CO2</a:t>
            </a:r>
          </a:p>
          <a:p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 - Sky </a:t>
            </a:r>
            <a:r>
              <a:rPr lang="pt-BR" sz="2000" dirty="0" err="1">
                <a:solidFill>
                  <a:srgbClr val="0070C0"/>
                </a:solidFill>
                <a:latin typeface="Constantia" pitchFamily="18" charset="0"/>
              </a:rPr>
              <a:t>Paper</a:t>
            </a:r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 (Confete metalizado/Pétala de rosa/etc.)</a:t>
            </a:r>
          </a:p>
          <a:p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 - Controle remoto para tiro em corpo (até 16 canais)</a:t>
            </a:r>
          </a:p>
          <a:p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 - </a:t>
            </a:r>
            <a:r>
              <a:rPr lang="pt-BR" sz="2000" dirty="0" err="1">
                <a:solidFill>
                  <a:srgbClr val="0070C0"/>
                </a:solidFill>
                <a:latin typeface="Constantia" pitchFamily="18" charset="0"/>
              </a:rPr>
              <a:t>Gerbs</a:t>
            </a:r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, Cascatas e Chuva de Prata</a:t>
            </a:r>
          </a:p>
          <a:p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 - Luva de </a:t>
            </a:r>
            <a:r>
              <a:rPr lang="pt-BR" sz="2000" dirty="0" err="1">
                <a:solidFill>
                  <a:srgbClr val="0070C0"/>
                </a:solidFill>
                <a:latin typeface="Constantia" pitchFamily="18" charset="0"/>
              </a:rPr>
              <a:t>Gerbs</a:t>
            </a:r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 (Exclusiva) e Cinturão de </a:t>
            </a:r>
            <a:r>
              <a:rPr lang="pt-BR" sz="2000" dirty="0" err="1">
                <a:solidFill>
                  <a:srgbClr val="0070C0"/>
                </a:solidFill>
                <a:latin typeface="Constantia" pitchFamily="18" charset="0"/>
              </a:rPr>
              <a:t>Gerbs</a:t>
            </a:r>
            <a:endParaRPr lang="pt-BR" sz="2000" dirty="0">
              <a:solidFill>
                <a:srgbClr val="0070C0"/>
              </a:solidFill>
              <a:latin typeface="Constantia" pitchFamily="18" charset="0"/>
            </a:endParaRPr>
          </a:p>
          <a:p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 - Robô Interativo Johnny V (Exclusividade) </a:t>
            </a:r>
          </a:p>
          <a:p>
            <a:endParaRPr lang="pt-BR" dirty="0">
              <a:latin typeface="Constantia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14356" y="1214414"/>
            <a:ext cx="5857875" cy="357187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pt-BR" sz="1500" b="1" dirty="0">
                <a:solidFill>
                  <a:srgbClr val="FFFFFF"/>
                </a:solidFill>
                <a:latin typeface="Arial" pitchFamily="34" charset="0"/>
              </a:rPr>
              <a:t>EQUIPAMENTOS TÉCNICOS / EFEITOS ESPECIAIS</a:t>
            </a:r>
            <a:endParaRPr lang="pt-BR" sz="1500" dirty="0">
              <a:latin typeface="Arial" pitchFamily="34" charset="0"/>
            </a:endParaRPr>
          </a:p>
        </p:txBody>
      </p:sp>
      <p:pic>
        <p:nvPicPr>
          <p:cNvPr id="8196" name="Imagem 11" descr="Logo Assinatu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63" y="95250"/>
            <a:ext cx="12493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14356" y="1214414"/>
            <a:ext cx="5875356" cy="476250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pt-BR" sz="1500" b="1" dirty="0">
                <a:solidFill>
                  <a:srgbClr val="FFFFFF"/>
                </a:solidFill>
                <a:latin typeface="Arial" pitchFamily="34" charset="0"/>
              </a:rPr>
              <a:t>AGENCIAMENTO DE PESSOAL ESPECIALIZADO E </a:t>
            </a:r>
            <a:r>
              <a:rPr lang="pt-BR" sz="1500" b="1" dirty="0" smtClean="0">
                <a:solidFill>
                  <a:srgbClr val="FFFFFF"/>
                </a:solidFill>
                <a:latin typeface="Arial" pitchFamily="34" charset="0"/>
              </a:rPr>
              <a:t>UNIFORMES / FIGURINOS</a:t>
            </a:r>
            <a:endParaRPr lang="pt-BR" sz="1500" dirty="0">
              <a:latin typeface="Arial" pitchFamily="34" charset="0"/>
            </a:endParaRPr>
          </a:p>
        </p:txBody>
      </p:sp>
      <p:sp>
        <p:nvSpPr>
          <p:cNvPr id="9219" name="CaixaDeTexto 4"/>
          <p:cNvSpPr txBox="1">
            <a:spLocks noChangeArrowheads="1"/>
          </p:cNvSpPr>
          <p:nvPr/>
        </p:nvSpPr>
        <p:spPr bwMode="auto">
          <a:xfrm>
            <a:off x="714356" y="2071670"/>
            <a:ext cx="600079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/>
            </a:r>
            <a:br>
              <a:rPr lang="pt-BR" dirty="0">
                <a:solidFill>
                  <a:srgbClr val="0070C0"/>
                </a:solidFill>
                <a:latin typeface="Constantia" pitchFamily="18" charset="0"/>
              </a:rPr>
            </a:br>
            <a:r>
              <a:rPr lang="pt-BR" dirty="0">
                <a:latin typeface="Constantia" pitchFamily="18" charset="0"/>
              </a:rPr>
              <a:t> </a:t>
            </a:r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>- Recepcionistas</a:t>
            </a:r>
          </a:p>
          <a:p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> - Modelos (Nível A, B e C)</a:t>
            </a:r>
          </a:p>
          <a:p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> - Atores</a:t>
            </a:r>
          </a:p>
          <a:p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> - Circenses</a:t>
            </a:r>
          </a:p>
          <a:p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> - </a:t>
            </a:r>
            <a:r>
              <a:rPr lang="pt-BR" dirty="0" err="1">
                <a:solidFill>
                  <a:srgbClr val="0070C0"/>
                </a:solidFill>
                <a:latin typeface="Constantia" pitchFamily="18" charset="0"/>
              </a:rPr>
              <a:t>Pirofagistas</a:t>
            </a:r>
            <a:endParaRPr lang="pt-BR" dirty="0">
              <a:solidFill>
                <a:srgbClr val="0070C0"/>
              </a:solidFill>
              <a:latin typeface="Constantia" pitchFamily="18" charset="0"/>
            </a:endParaRPr>
          </a:p>
          <a:p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> - Personagens Caracterizados</a:t>
            </a:r>
          </a:p>
          <a:p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> - Sósias</a:t>
            </a:r>
          </a:p>
          <a:p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> - </a:t>
            </a:r>
            <a:r>
              <a:rPr lang="pt-BR" dirty="0" err="1">
                <a:solidFill>
                  <a:srgbClr val="0070C0"/>
                </a:solidFill>
                <a:latin typeface="Constantia" pitchFamily="18" charset="0"/>
              </a:rPr>
              <a:t>Performers</a:t>
            </a:r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/>
            </a:r>
            <a:br>
              <a:rPr lang="pt-BR" dirty="0">
                <a:solidFill>
                  <a:srgbClr val="0070C0"/>
                </a:solidFill>
                <a:latin typeface="Constantia" pitchFamily="18" charset="0"/>
              </a:rPr>
            </a:br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> - Mágicos</a:t>
            </a:r>
          </a:p>
          <a:p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> - E Todo tipo de Pessoal especializado para montagem de eventos</a:t>
            </a:r>
          </a:p>
          <a:p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> </a:t>
            </a:r>
          </a:p>
          <a:p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> </a:t>
            </a:r>
            <a:br>
              <a:rPr lang="pt-BR" dirty="0">
                <a:solidFill>
                  <a:srgbClr val="0070C0"/>
                </a:solidFill>
                <a:latin typeface="Constantia" pitchFamily="18" charset="0"/>
              </a:rPr>
            </a:br>
            <a:endParaRPr lang="pt-BR" dirty="0">
              <a:solidFill>
                <a:srgbClr val="0070C0"/>
              </a:solidFill>
              <a:latin typeface="Constantia" pitchFamily="18" charset="0"/>
            </a:endParaRPr>
          </a:p>
          <a:p>
            <a:pPr algn="just"/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>Com relação aos Uniformes/Figurinos, a Open Shows possui Figurinistas e Costureiras especializadas em Corte/Costura para Teatro, desfiles e Uniformes Profissionais !</a:t>
            </a:r>
          </a:p>
          <a:p>
            <a:endParaRPr lang="pt-BR" dirty="0">
              <a:latin typeface="Constantia" pitchFamily="18" charset="0"/>
            </a:endParaRPr>
          </a:p>
        </p:txBody>
      </p:sp>
      <p:pic>
        <p:nvPicPr>
          <p:cNvPr id="9220" name="Imagem 6" descr="Logo Assinatu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63" y="95250"/>
            <a:ext cx="12493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50888" y="1142976"/>
            <a:ext cx="5892822" cy="357188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pt-BR" sz="1500" b="1" dirty="0">
                <a:solidFill>
                  <a:srgbClr val="FFFFFF"/>
                </a:solidFill>
                <a:latin typeface="Arial" pitchFamily="34" charset="0"/>
              </a:rPr>
              <a:t>DECORAÇÃO E CENOGRAFIA</a:t>
            </a:r>
            <a:endParaRPr lang="pt-BR" sz="1500" dirty="0">
              <a:latin typeface="Arial" pitchFamily="34" charset="0"/>
            </a:endParaRPr>
          </a:p>
        </p:txBody>
      </p:sp>
      <p:sp>
        <p:nvSpPr>
          <p:cNvPr id="10243" name="CaixaDeTexto 4"/>
          <p:cNvSpPr txBox="1">
            <a:spLocks noChangeArrowheads="1"/>
          </p:cNvSpPr>
          <p:nvPr/>
        </p:nvSpPr>
        <p:spPr bwMode="auto">
          <a:xfrm>
            <a:off x="785793" y="2000232"/>
            <a:ext cx="5786479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/>
            </a:r>
            <a:br>
              <a:rPr lang="pt-BR" dirty="0">
                <a:solidFill>
                  <a:srgbClr val="0070C0"/>
                </a:solidFill>
                <a:latin typeface="Constantia" pitchFamily="18" charset="0"/>
              </a:rPr>
            </a:br>
            <a:r>
              <a:rPr lang="pt-BR" dirty="0">
                <a:latin typeface="Constantia" pitchFamily="18" charset="0"/>
              </a:rPr>
              <a:t> </a:t>
            </a:r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- Construção de cenários de pequeno médio ou grande porte em madeira, isopor,  </a:t>
            </a:r>
            <a:br>
              <a:rPr lang="pt-BR" sz="2000" dirty="0">
                <a:solidFill>
                  <a:srgbClr val="0070C0"/>
                </a:solidFill>
                <a:latin typeface="Constantia" pitchFamily="18" charset="0"/>
              </a:rPr>
            </a:br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 - Poliuretano, fibra de vidro e outros materiais;</a:t>
            </a:r>
          </a:p>
          <a:p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 - Criação de Projetos para construção de Stands para feiras e eventos, apresentados em 3D ao Cliente para melhor visualização;</a:t>
            </a:r>
          </a:p>
          <a:p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 - Criação de </a:t>
            </a:r>
            <a:r>
              <a:rPr lang="pt-BR" sz="2000" dirty="0" err="1">
                <a:solidFill>
                  <a:srgbClr val="0070C0"/>
                </a:solidFill>
                <a:latin typeface="Constantia" pitchFamily="18" charset="0"/>
              </a:rPr>
              <a:t>Mock-Up</a:t>
            </a:r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 para PDV / Marketing promocional;</a:t>
            </a:r>
          </a:p>
          <a:p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 - Decoração com </a:t>
            </a:r>
            <a:r>
              <a:rPr lang="pt-BR" sz="2000" dirty="0" err="1">
                <a:solidFill>
                  <a:srgbClr val="0070C0"/>
                </a:solidFill>
                <a:latin typeface="Constantia" pitchFamily="18" charset="0"/>
              </a:rPr>
              <a:t>elanka</a:t>
            </a:r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 light ou lycra tencionada;</a:t>
            </a:r>
          </a:p>
          <a:p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 - </a:t>
            </a:r>
            <a:r>
              <a:rPr lang="pt-BR" sz="2000" dirty="0" err="1">
                <a:solidFill>
                  <a:srgbClr val="0070C0"/>
                </a:solidFill>
                <a:latin typeface="Constantia" pitchFamily="18" charset="0"/>
              </a:rPr>
              <a:t>Animatrônics</a:t>
            </a:r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 (Papai Noel, Coelho da Páscoa, Árvore Falante, entre outros...)</a:t>
            </a:r>
          </a:p>
          <a:p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 - Construção de Labirintos Temáticos (Magnífica Fábrica de Chocolates, Mansão Mal  Assombrada, Casa do Papai Noel, </a:t>
            </a:r>
            <a:r>
              <a:rPr lang="pt-BR" sz="2000" dirty="0" smtClean="0">
                <a:solidFill>
                  <a:srgbClr val="0070C0"/>
                </a:solidFill>
                <a:latin typeface="Constantia" pitchFamily="18" charset="0"/>
              </a:rPr>
              <a:t>Toca do Coelho, Joe </a:t>
            </a:r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Caveira - Terror no Caribe, Regressões e pesadelos, entre outros...).</a:t>
            </a:r>
          </a:p>
          <a:p>
            <a:endParaRPr lang="pt-BR" dirty="0">
              <a:latin typeface="Constantia" pitchFamily="18" charset="0"/>
            </a:endParaRPr>
          </a:p>
        </p:txBody>
      </p:sp>
      <p:pic>
        <p:nvPicPr>
          <p:cNvPr id="10244" name="Imagem 6" descr="Logo Assinatu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63" y="95250"/>
            <a:ext cx="12493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49300" y="1142976"/>
            <a:ext cx="5894410" cy="357188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pt-BR" sz="1500" b="1" dirty="0">
                <a:solidFill>
                  <a:srgbClr val="FFFFFF"/>
                </a:solidFill>
                <a:latin typeface="Arial" pitchFamily="34" charset="0"/>
              </a:rPr>
              <a:t>EXECUÇÃO DE CAMPANHAS DE MARKETING PROMOCIONAL</a:t>
            </a:r>
            <a:endParaRPr lang="pt-BR" sz="1500" dirty="0">
              <a:latin typeface="Arial" pitchFamily="34" charset="0"/>
            </a:endParaRPr>
          </a:p>
        </p:txBody>
      </p:sp>
      <p:sp>
        <p:nvSpPr>
          <p:cNvPr id="11267" name="CaixaDeTexto 4"/>
          <p:cNvSpPr txBox="1">
            <a:spLocks noChangeArrowheads="1"/>
          </p:cNvSpPr>
          <p:nvPr/>
        </p:nvSpPr>
        <p:spPr bwMode="auto">
          <a:xfrm>
            <a:off x="785794" y="1714500"/>
            <a:ext cx="5768994" cy="775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>Hoje a </a:t>
            </a:r>
            <a:r>
              <a:rPr lang="pt-BR" b="1" dirty="0">
                <a:solidFill>
                  <a:srgbClr val="0070C0"/>
                </a:solidFill>
                <a:latin typeface="Constantia" pitchFamily="18" charset="0"/>
              </a:rPr>
              <a:t>Open Shows </a:t>
            </a:r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>presta serviço para grandes agências de Marketing Promocional, que atendem as grandes empresas do País na execução dos seus projetos para PDV e Marketing Promocional</a:t>
            </a:r>
          </a:p>
          <a:p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 </a:t>
            </a:r>
          </a:p>
          <a:p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> </a:t>
            </a:r>
            <a:r>
              <a:rPr lang="pt-BR" b="1" dirty="0">
                <a:solidFill>
                  <a:srgbClr val="0070C0"/>
                </a:solidFill>
                <a:latin typeface="Constantia" pitchFamily="18" charset="0"/>
              </a:rPr>
              <a:t>Veja alguns exemplos e principais clientes </a:t>
            </a:r>
            <a:r>
              <a:rPr lang="pt-BR" b="1" dirty="0" smtClean="0">
                <a:solidFill>
                  <a:srgbClr val="0070C0"/>
                </a:solidFill>
                <a:latin typeface="Constantia" pitchFamily="18" charset="0"/>
              </a:rPr>
              <a:t>atendidos direta e indiretamente:</a:t>
            </a:r>
            <a:endParaRPr lang="pt-BR" dirty="0">
              <a:solidFill>
                <a:srgbClr val="0070C0"/>
              </a:solidFill>
              <a:latin typeface="Constantia" pitchFamily="18" charset="0"/>
            </a:endParaRPr>
          </a:p>
          <a:p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   </a:t>
            </a:r>
          </a:p>
          <a:p>
            <a:pPr>
              <a:buFontTx/>
              <a:buChar char="-"/>
            </a:pPr>
            <a:r>
              <a:rPr lang="pt-BR" sz="2000" dirty="0">
                <a:solidFill>
                  <a:srgbClr val="FF9933"/>
                </a:solidFill>
                <a:latin typeface="Constantia" pitchFamily="18" charset="0"/>
              </a:rPr>
              <a:t> </a:t>
            </a:r>
            <a:r>
              <a:rPr lang="pt-BR" sz="2000" dirty="0" err="1">
                <a:solidFill>
                  <a:srgbClr val="FF9933"/>
                </a:solidFill>
                <a:latin typeface="Constantia" pitchFamily="18" charset="0"/>
              </a:rPr>
              <a:t>Msantos</a:t>
            </a:r>
            <a:r>
              <a:rPr lang="pt-BR" sz="2000" dirty="0">
                <a:solidFill>
                  <a:srgbClr val="FF9933"/>
                </a:solidFill>
                <a:latin typeface="Constantia" pitchFamily="18" charset="0"/>
              </a:rPr>
              <a:t> (Renault/Volkswagen) </a:t>
            </a:r>
          </a:p>
          <a:p>
            <a:pPr>
              <a:buFontTx/>
              <a:buChar char="-"/>
            </a:pPr>
            <a:r>
              <a:rPr lang="pt-BR" sz="2000" dirty="0">
                <a:solidFill>
                  <a:srgbClr val="FF9933"/>
                </a:solidFill>
                <a:latin typeface="Constantia" pitchFamily="18" charset="0"/>
              </a:rPr>
              <a:t> Grupo Mix (Rádio/TV)</a:t>
            </a:r>
          </a:p>
          <a:p>
            <a:pPr>
              <a:buFontTx/>
              <a:buChar char="-"/>
            </a:pPr>
            <a:r>
              <a:rPr lang="pt-BR" sz="2000" dirty="0">
                <a:solidFill>
                  <a:srgbClr val="FF9933"/>
                </a:solidFill>
                <a:latin typeface="Constantia" pitchFamily="18" charset="0"/>
              </a:rPr>
              <a:t> Samsung</a:t>
            </a:r>
          </a:p>
          <a:p>
            <a:pPr>
              <a:buFontTx/>
              <a:buChar char="-"/>
            </a:pPr>
            <a:r>
              <a:rPr lang="pt-BR" sz="2000" dirty="0">
                <a:solidFill>
                  <a:srgbClr val="FF9933"/>
                </a:solidFill>
                <a:latin typeface="Constantia" pitchFamily="18" charset="0"/>
              </a:rPr>
              <a:t> </a:t>
            </a:r>
            <a:r>
              <a:rPr lang="pt-BR" sz="2000" dirty="0" smtClean="0">
                <a:solidFill>
                  <a:srgbClr val="FF9933"/>
                </a:solidFill>
                <a:latin typeface="Constantia" pitchFamily="18" charset="0"/>
              </a:rPr>
              <a:t>Stock </a:t>
            </a:r>
            <a:r>
              <a:rPr lang="pt-BR" sz="2000" dirty="0" err="1" smtClean="0">
                <a:solidFill>
                  <a:srgbClr val="FF9933"/>
                </a:solidFill>
                <a:latin typeface="Constantia" pitchFamily="18" charset="0"/>
              </a:rPr>
              <a:t>Promo</a:t>
            </a:r>
            <a:r>
              <a:rPr lang="pt-BR" sz="2000" dirty="0" smtClean="0">
                <a:solidFill>
                  <a:srgbClr val="FF9933"/>
                </a:solidFill>
                <a:latin typeface="Constantia" pitchFamily="18" charset="0"/>
              </a:rPr>
              <a:t> </a:t>
            </a:r>
            <a:r>
              <a:rPr lang="pt-BR" sz="2000" dirty="0">
                <a:solidFill>
                  <a:srgbClr val="FF9933"/>
                </a:solidFill>
                <a:latin typeface="Constantia" pitchFamily="18" charset="0"/>
              </a:rPr>
              <a:t>(</a:t>
            </a:r>
            <a:r>
              <a:rPr lang="pt-BR" sz="2000" dirty="0" smtClean="0">
                <a:solidFill>
                  <a:srgbClr val="FF9933"/>
                </a:solidFill>
                <a:latin typeface="Constantia" pitchFamily="18" charset="0"/>
              </a:rPr>
              <a:t>Unilever)</a:t>
            </a:r>
            <a:endParaRPr lang="pt-BR" sz="2000" dirty="0">
              <a:solidFill>
                <a:srgbClr val="FF9933"/>
              </a:solidFill>
              <a:latin typeface="Constantia" pitchFamily="18" charset="0"/>
            </a:endParaRPr>
          </a:p>
          <a:p>
            <a:pPr>
              <a:buFontTx/>
              <a:buChar char="-"/>
            </a:pPr>
            <a:r>
              <a:rPr lang="pt-BR" sz="2000" dirty="0" smtClean="0">
                <a:solidFill>
                  <a:srgbClr val="FF9933"/>
                </a:solidFill>
                <a:latin typeface="Constantia" pitchFamily="18" charset="0"/>
              </a:rPr>
              <a:t> Mecânica </a:t>
            </a:r>
            <a:r>
              <a:rPr lang="pt-BR" sz="2000" dirty="0">
                <a:solidFill>
                  <a:srgbClr val="FF9933"/>
                </a:solidFill>
                <a:latin typeface="Constantia" pitchFamily="18" charset="0"/>
              </a:rPr>
              <a:t>de Produção (Campanha </a:t>
            </a:r>
            <a:r>
              <a:rPr lang="pt-BR" sz="2000" dirty="0" err="1">
                <a:solidFill>
                  <a:srgbClr val="FF9933"/>
                </a:solidFill>
                <a:latin typeface="Constantia" pitchFamily="18" charset="0"/>
              </a:rPr>
              <a:t>Dermodex</a:t>
            </a:r>
            <a:r>
              <a:rPr lang="pt-BR" sz="2000" dirty="0">
                <a:solidFill>
                  <a:srgbClr val="FF9933"/>
                </a:solidFill>
                <a:latin typeface="Constantia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pt-BR" sz="2000" dirty="0">
                <a:solidFill>
                  <a:srgbClr val="FF9933"/>
                </a:solidFill>
                <a:latin typeface="Constantia" pitchFamily="18" charset="0"/>
              </a:rPr>
              <a:t> Doutor Eventos (Tetra </a:t>
            </a:r>
            <a:r>
              <a:rPr lang="pt-BR" sz="2000" dirty="0" smtClean="0">
                <a:solidFill>
                  <a:srgbClr val="FF9933"/>
                </a:solidFill>
                <a:latin typeface="Constantia" pitchFamily="18" charset="0"/>
              </a:rPr>
              <a:t>Pack/</a:t>
            </a:r>
            <a:r>
              <a:rPr lang="pt-BR" sz="2000" dirty="0" err="1" smtClean="0">
                <a:solidFill>
                  <a:srgbClr val="FF9933"/>
                </a:solidFill>
                <a:latin typeface="Constantia" pitchFamily="18" charset="0"/>
              </a:rPr>
              <a:t>Harley</a:t>
            </a:r>
            <a:r>
              <a:rPr lang="pt-BR" sz="2000" dirty="0" smtClean="0">
                <a:solidFill>
                  <a:srgbClr val="FF9933"/>
                </a:solidFill>
                <a:latin typeface="Constantia" pitchFamily="18" charset="0"/>
              </a:rPr>
              <a:t> Davidson)</a:t>
            </a:r>
            <a:endParaRPr lang="pt-BR" sz="2000" dirty="0">
              <a:solidFill>
                <a:srgbClr val="FF9933"/>
              </a:solidFill>
              <a:latin typeface="Constantia" pitchFamily="18" charset="0"/>
            </a:endParaRPr>
          </a:p>
          <a:p>
            <a:pPr>
              <a:buFontTx/>
              <a:buChar char="-"/>
            </a:pPr>
            <a:r>
              <a:rPr lang="pt-BR" sz="2000" dirty="0">
                <a:solidFill>
                  <a:srgbClr val="FF9933"/>
                </a:solidFill>
                <a:latin typeface="Constantia" pitchFamily="18" charset="0"/>
              </a:rPr>
              <a:t> </a:t>
            </a:r>
            <a:r>
              <a:rPr lang="pt-BR" sz="2000" dirty="0" err="1">
                <a:solidFill>
                  <a:srgbClr val="FF9933"/>
                </a:solidFill>
                <a:latin typeface="Constantia" pitchFamily="18" charset="0"/>
              </a:rPr>
              <a:t>Anutsen</a:t>
            </a:r>
            <a:r>
              <a:rPr lang="pt-BR" sz="2000" dirty="0">
                <a:solidFill>
                  <a:srgbClr val="FF9933"/>
                </a:solidFill>
                <a:latin typeface="Constantia" pitchFamily="18" charset="0"/>
              </a:rPr>
              <a:t> (Banco Itaú)</a:t>
            </a:r>
          </a:p>
          <a:p>
            <a:pPr>
              <a:buFontTx/>
              <a:buChar char="-"/>
            </a:pPr>
            <a:r>
              <a:rPr lang="pt-BR" sz="2000" dirty="0">
                <a:solidFill>
                  <a:srgbClr val="FF9933"/>
                </a:solidFill>
                <a:latin typeface="Constantia" pitchFamily="18" charset="0"/>
              </a:rPr>
              <a:t> DPZ</a:t>
            </a:r>
          </a:p>
          <a:p>
            <a:pPr>
              <a:buFontTx/>
              <a:buChar char="-"/>
            </a:pPr>
            <a:r>
              <a:rPr lang="pt-BR" sz="2000" dirty="0">
                <a:solidFill>
                  <a:srgbClr val="FF9933"/>
                </a:solidFill>
                <a:latin typeface="Constantia" pitchFamily="18" charset="0"/>
              </a:rPr>
              <a:t> </a:t>
            </a:r>
            <a:r>
              <a:rPr lang="pt-BR" sz="2000" dirty="0" err="1">
                <a:solidFill>
                  <a:srgbClr val="FF9933"/>
                </a:solidFill>
                <a:latin typeface="Constantia" pitchFamily="18" charset="0"/>
              </a:rPr>
              <a:t>Issau</a:t>
            </a:r>
            <a:r>
              <a:rPr lang="pt-BR" sz="2000" dirty="0">
                <a:solidFill>
                  <a:srgbClr val="FF9933"/>
                </a:solidFill>
                <a:latin typeface="Constantia" pitchFamily="18" charset="0"/>
              </a:rPr>
              <a:t> Imamura</a:t>
            </a:r>
          </a:p>
          <a:p>
            <a:pPr>
              <a:buFontTx/>
              <a:buChar char="-"/>
            </a:pPr>
            <a:r>
              <a:rPr lang="pt-BR" sz="2000" dirty="0">
                <a:solidFill>
                  <a:srgbClr val="FF9933"/>
                </a:solidFill>
                <a:latin typeface="Constantia" pitchFamily="18" charset="0"/>
              </a:rPr>
              <a:t> </a:t>
            </a:r>
            <a:r>
              <a:rPr lang="pt-BR" sz="2000" dirty="0" err="1">
                <a:solidFill>
                  <a:srgbClr val="FF9933"/>
                </a:solidFill>
                <a:latin typeface="Constantia" pitchFamily="18" charset="0"/>
              </a:rPr>
              <a:t>Hopi</a:t>
            </a:r>
            <a:r>
              <a:rPr lang="pt-BR" sz="2000" dirty="0">
                <a:solidFill>
                  <a:srgbClr val="FF9933"/>
                </a:solidFill>
                <a:latin typeface="Constantia" pitchFamily="18" charset="0"/>
              </a:rPr>
              <a:t> </a:t>
            </a:r>
            <a:r>
              <a:rPr lang="pt-BR" sz="2000" dirty="0" err="1">
                <a:solidFill>
                  <a:srgbClr val="FF9933"/>
                </a:solidFill>
                <a:latin typeface="Constantia" pitchFamily="18" charset="0"/>
              </a:rPr>
              <a:t>Hari</a:t>
            </a:r>
            <a:r>
              <a:rPr lang="pt-BR" sz="2000" dirty="0">
                <a:solidFill>
                  <a:srgbClr val="FF9933"/>
                </a:solidFill>
                <a:latin typeface="Constantia" pitchFamily="18" charset="0"/>
              </a:rPr>
              <a:t> (Hora do </a:t>
            </a:r>
            <a:r>
              <a:rPr lang="pt-BR" sz="2000" dirty="0" smtClean="0">
                <a:solidFill>
                  <a:srgbClr val="FF9933"/>
                </a:solidFill>
                <a:latin typeface="Constantia" pitchFamily="18" charset="0"/>
              </a:rPr>
              <a:t>Horror/Natal Mágico)</a:t>
            </a:r>
            <a:endParaRPr lang="pt-BR" sz="2000" dirty="0">
              <a:solidFill>
                <a:srgbClr val="FF9933"/>
              </a:solidFill>
              <a:latin typeface="Constantia" pitchFamily="18" charset="0"/>
            </a:endParaRPr>
          </a:p>
          <a:p>
            <a:pPr>
              <a:buFontTx/>
              <a:buChar char="-"/>
            </a:pPr>
            <a:r>
              <a:rPr lang="pt-BR" sz="2000" dirty="0">
                <a:solidFill>
                  <a:srgbClr val="FF9933"/>
                </a:solidFill>
                <a:latin typeface="Constantia" pitchFamily="18" charset="0"/>
              </a:rPr>
              <a:t> Leroy Merlin</a:t>
            </a:r>
          </a:p>
          <a:p>
            <a:pPr>
              <a:buFontTx/>
              <a:buChar char="-"/>
            </a:pPr>
            <a:r>
              <a:rPr lang="pt-BR" sz="2000" dirty="0">
                <a:solidFill>
                  <a:srgbClr val="FF9933"/>
                </a:solidFill>
                <a:latin typeface="Constantia" pitchFamily="18" charset="0"/>
              </a:rPr>
              <a:t> Klabin </a:t>
            </a:r>
            <a:r>
              <a:rPr lang="pt-BR" sz="2000" dirty="0" err="1">
                <a:solidFill>
                  <a:srgbClr val="FF9933"/>
                </a:solidFill>
                <a:latin typeface="Constantia" pitchFamily="18" charset="0"/>
              </a:rPr>
              <a:t>Segal</a:t>
            </a:r>
            <a:endParaRPr lang="pt-BR" sz="2000" dirty="0">
              <a:solidFill>
                <a:srgbClr val="FF9933"/>
              </a:solidFill>
              <a:latin typeface="Constantia" pitchFamily="18" charset="0"/>
            </a:endParaRPr>
          </a:p>
          <a:p>
            <a:pPr>
              <a:buFontTx/>
              <a:buChar char="-"/>
            </a:pPr>
            <a:r>
              <a:rPr lang="pt-BR" sz="2000" dirty="0">
                <a:solidFill>
                  <a:srgbClr val="FF9933"/>
                </a:solidFill>
                <a:latin typeface="Constantia" pitchFamily="18" charset="0"/>
              </a:rPr>
              <a:t> Vivo</a:t>
            </a:r>
          </a:p>
          <a:p>
            <a:pPr>
              <a:buFontTx/>
              <a:buChar char="-"/>
            </a:pPr>
            <a:r>
              <a:rPr lang="pt-BR" sz="2000" dirty="0">
                <a:solidFill>
                  <a:srgbClr val="FF9933"/>
                </a:solidFill>
                <a:latin typeface="Constantia" pitchFamily="18" charset="0"/>
              </a:rPr>
              <a:t> </a:t>
            </a:r>
            <a:r>
              <a:rPr lang="pt-BR" sz="2000" dirty="0" err="1">
                <a:solidFill>
                  <a:srgbClr val="FF9933"/>
                </a:solidFill>
                <a:latin typeface="Constantia" pitchFamily="18" charset="0"/>
              </a:rPr>
              <a:t>PlayArte</a:t>
            </a:r>
            <a:endParaRPr lang="pt-BR" sz="2000" dirty="0">
              <a:solidFill>
                <a:srgbClr val="FF9933"/>
              </a:solidFill>
              <a:latin typeface="Constantia" pitchFamily="18" charset="0"/>
            </a:endParaRPr>
          </a:p>
          <a:p>
            <a:r>
              <a:rPr lang="pt-BR" sz="2000" dirty="0">
                <a:solidFill>
                  <a:srgbClr val="FF9933"/>
                </a:solidFill>
                <a:latin typeface="Constantia" pitchFamily="18" charset="0"/>
              </a:rPr>
              <a:t>- </a:t>
            </a:r>
            <a:r>
              <a:rPr lang="pt-BR" sz="2000" dirty="0" err="1" smtClean="0">
                <a:solidFill>
                  <a:srgbClr val="FF9933"/>
                </a:solidFill>
                <a:latin typeface="Constantia" pitchFamily="18" charset="0"/>
              </a:rPr>
              <a:t>Locco</a:t>
            </a:r>
            <a:r>
              <a:rPr lang="pt-BR" sz="2000" dirty="0" smtClean="0">
                <a:solidFill>
                  <a:srgbClr val="FF9933"/>
                </a:solidFill>
                <a:latin typeface="Constantia" pitchFamily="18" charset="0"/>
              </a:rPr>
              <a:t> Agência (MWM)</a:t>
            </a:r>
            <a:endParaRPr lang="pt-BR" sz="2000" dirty="0">
              <a:solidFill>
                <a:srgbClr val="FF9933"/>
              </a:solidFill>
              <a:latin typeface="Constantia" pitchFamily="18" charset="0"/>
            </a:endParaRPr>
          </a:p>
          <a:p>
            <a:r>
              <a:rPr lang="pt-BR" sz="2000" dirty="0">
                <a:solidFill>
                  <a:srgbClr val="FF9933"/>
                </a:solidFill>
                <a:latin typeface="Constantia" pitchFamily="18" charset="0"/>
              </a:rPr>
              <a:t>Entre outras</a:t>
            </a:r>
          </a:p>
          <a:p>
            <a:endParaRPr lang="pt-BR" dirty="0">
              <a:latin typeface="Constantia" pitchFamily="18" charset="0"/>
            </a:endParaRPr>
          </a:p>
        </p:txBody>
      </p:sp>
      <p:pic>
        <p:nvPicPr>
          <p:cNvPr id="11268" name="Imagem 6" descr="Logo Assinatu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63" y="95250"/>
            <a:ext cx="12493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14356" y="1142976"/>
            <a:ext cx="5964260" cy="309563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pt-BR" sz="1500" b="1" dirty="0">
                <a:solidFill>
                  <a:srgbClr val="FFFFFF"/>
                </a:solidFill>
                <a:latin typeface="Arial" pitchFamily="34" charset="0"/>
              </a:rPr>
              <a:t>LOCAÇÃO DE MOBILIÁRIO E INUSITADOS PARA EVENTOS</a:t>
            </a:r>
            <a:endParaRPr lang="pt-BR" sz="1500" dirty="0">
              <a:latin typeface="Arial" pitchFamily="34" charset="0"/>
            </a:endParaRPr>
          </a:p>
        </p:txBody>
      </p:sp>
      <p:sp>
        <p:nvSpPr>
          <p:cNvPr id="12291" name="CaixaDeTexto 5"/>
          <p:cNvSpPr txBox="1">
            <a:spLocks noChangeArrowheads="1"/>
          </p:cNvSpPr>
          <p:nvPr/>
        </p:nvSpPr>
        <p:spPr bwMode="auto">
          <a:xfrm>
            <a:off x="731817" y="2071670"/>
            <a:ext cx="584045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/>
            </a:r>
            <a:br>
              <a:rPr lang="pt-BR" dirty="0">
                <a:solidFill>
                  <a:srgbClr val="0070C0"/>
                </a:solidFill>
                <a:latin typeface="Constantia" pitchFamily="18" charset="0"/>
              </a:rPr>
            </a:br>
            <a:r>
              <a:rPr lang="pt-BR" dirty="0">
                <a:latin typeface="Constantia" pitchFamily="18" charset="0"/>
              </a:rPr>
              <a:t> </a:t>
            </a:r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A Open Shows possui um dos maiores acervos do País, quando o assunto é: “Locação de Mobiliário e Artigos em Geral para eventos !!</a:t>
            </a:r>
          </a:p>
          <a:p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 </a:t>
            </a:r>
          </a:p>
          <a:p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São mais de 500 itens, catalogados em nosso site, com ótima qualidade, acabamento e os melhores preços do mercado !</a:t>
            </a:r>
          </a:p>
          <a:p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 </a:t>
            </a:r>
          </a:p>
          <a:p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Tudo em um só lugar !!</a:t>
            </a:r>
          </a:p>
          <a:p>
            <a:endParaRPr lang="pt-BR" dirty="0">
              <a:latin typeface="Constantia" pitchFamily="18" charset="0"/>
            </a:endParaRPr>
          </a:p>
        </p:txBody>
      </p:sp>
      <p:pic>
        <p:nvPicPr>
          <p:cNvPr id="12292" name="Imagem 6" descr="Logo Assinatu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63" y="95250"/>
            <a:ext cx="12493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4"/>
          <p:cNvSpPr txBox="1">
            <a:spLocks noChangeArrowheads="1"/>
          </p:cNvSpPr>
          <p:nvPr/>
        </p:nvSpPr>
        <p:spPr bwMode="auto">
          <a:xfrm>
            <a:off x="285750" y="1357313"/>
            <a:ext cx="6286500" cy="769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dirty="0">
                <a:solidFill>
                  <a:srgbClr val="0070C0"/>
                </a:solidFill>
                <a:latin typeface="Constantia" pitchFamily="18" charset="0"/>
              </a:rPr>
              <a:t/>
            </a:r>
            <a:br>
              <a:rPr lang="pt-BR" dirty="0">
                <a:solidFill>
                  <a:srgbClr val="0070C0"/>
                </a:solidFill>
                <a:latin typeface="Constantia" pitchFamily="18" charset="0"/>
              </a:rPr>
            </a:br>
            <a:r>
              <a:rPr lang="pt-BR" dirty="0">
                <a:latin typeface="Constantia" pitchFamily="18" charset="0"/>
              </a:rPr>
              <a:t> </a:t>
            </a:r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Nosso maior objetivo é trabalhar em parceria com nossos clientes para que tanto eles, como a </a:t>
            </a:r>
            <a:r>
              <a:rPr lang="pt-BR" sz="2000" b="1" dirty="0">
                <a:solidFill>
                  <a:srgbClr val="0070C0"/>
                </a:solidFill>
                <a:latin typeface="Constantia" pitchFamily="18" charset="0"/>
              </a:rPr>
              <a:t>Open Shows</a:t>
            </a:r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 possam se beneficiar dos trabalhos realizados e saírem satisfeitos com os nossos, produtos e serviços !</a:t>
            </a:r>
          </a:p>
          <a:p>
            <a:pPr algn="just"/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/>
            </a:r>
            <a:br>
              <a:rPr lang="pt-BR" sz="2000" dirty="0">
                <a:solidFill>
                  <a:srgbClr val="0070C0"/>
                </a:solidFill>
                <a:latin typeface="Constantia" pitchFamily="18" charset="0"/>
              </a:rPr>
            </a:br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Nossos consultores estão prontos para lhe oferecer um serviço personalizado de acordo com suas necessidades !</a:t>
            </a:r>
          </a:p>
          <a:p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 </a:t>
            </a:r>
            <a:br>
              <a:rPr lang="pt-BR" sz="2000" dirty="0">
                <a:solidFill>
                  <a:srgbClr val="0070C0"/>
                </a:solidFill>
                <a:latin typeface="Constantia" pitchFamily="18" charset="0"/>
              </a:rPr>
            </a:br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Para maiores informações, acesse nosso site: </a:t>
            </a:r>
            <a:r>
              <a:rPr lang="pt-BR" sz="2000" b="1" u="sng" dirty="0">
                <a:solidFill>
                  <a:srgbClr val="0070C0"/>
                </a:solidFill>
                <a:latin typeface="Constantia" pitchFamily="18" charset="0"/>
              </a:rPr>
              <a:t>http://www.openshows.com.br</a:t>
            </a:r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 </a:t>
            </a:r>
            <a:endParaRPr lang="pt-BR" sz="2000" b="1" dirty="0">
              <a:solidFill>
                <a:srgbClr val="0070C0"/>
              </a:solidFill>
              <a:latin typeface="Constantia" pitchFamily="18" charset="0"/>
            </a:endParaRPr>
          </a:p>
          <a:p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 </a:t>
            </a:r>
            <a:br>
              <a:rPr lang="pt-BR" sz="2000" dirty="0">
                <a:solidFill>
                  <a:srgbClr val="0070C0"/>
                </a:solidFill>
                <a:latin typeface="Constantia" pitchFamily="18" charset="0"/>
              </a:rPr>
            </a:br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Antes de fechar qualquer negócio, consulte-nos ! </a:t>
            </a:r>
          </a:p>
          <a:p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/>
            </a:r>
            <a:br>
              <a:rPr lang="pt-BR" sz="2000" dirty="0">
                <a:solidFill>
                  <a:srgbClr val="0070C0"/>
                </a:solidFill>
                <a:latin typeface="Constantia" pitchFamily="18" charset="0"/>
              </a:rPr>
            </a:br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Obrigado,</a:t>
            </a:r>
            <a:br>
              <a:rPr lang="pt-BR" sz="2000" dirty="0">
                <a:solidFill>
                  <a:srgbClr val="0070C0"/>
                </a:solidFill>
                <a:latin typeface="Constantia" pitchFamily="18" charset="0"/>
              </a:rPr>
            </a:br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/>
            </a:r>
            <a:br>
              <a:rPr lang="pt-BR" sz="2000" dirty="0">
                <a:solidFill>
                  <a:srgbClr val="0070C0"/>
                </a:solidFill>
                <a:latin typeface="Constantia" pitchFamily="18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Constantia" pitchFamily="18" charset="0"/>
              </a:rPr>
              <a:t>Open Shows </a:t>
            </a:r>
            <a:r>
              <a:rPr lang="en-US" sz="2000" b="1" dirty="0" err="1" smtClean="0">
                <a:solidFill>
                  <a:srgbClr val="0070C0"/>
                </a:solidFill>
                <a:latin typeface="Constantia" pitchFamily="18" charset="0"/>
              </a:rPr>
              <a:t>Cenografia</a:t>
            </a:r>
            <a:r>
              <a:rPr lang="en-US" sz="2000" b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Constantia" pitchFamily="18" charset="0"/>
              </a:rPr>
              <a:t>Temática</a:t>
            </a:r>
            <a:r>
              <a:rPr lang="en-US" sz="2000" b="1" dirty="0" smtClean="0">
                <a:solidFill>
                  <a:srgbClr val="0070C0"/>
                </a:solidFill>
                <a:latin typeface="Constantia" pitchFamily="18" charset="0"/>
              </a:rPr>
              <a:t> e </a:t>
            </a:r>
            <a:r>
              <a:rPr lang="en-US" sz="2000" b="1" dirty="0" err="1" smtClean="0">
                <a:solidFill>
                  <a:srgbClr val="0070C0"/>
                </a:solidFill>
                <a:latin typeface="Constantia" pitchFamily="18" charset="0"/>
              </a:rPr>
              <a:t>Decoração</a:t>
            </a:r>
            <a:endParaRPr lang="pt-BR" sz="2000" dirty="0">
              <a:solidFill>
                <a:srgbClr val="0070C0"/>
              </a:solidFill>
              <a:latin typeface="Constantia" pitchFamily="18" charset="0"/>
            </a:endParaRPr>
          </a:p>
          <a:p>
            <a:r>
              <a:rPr lang="en-US" sz="2000" b="1" dirty="0" err="1">
                <a:solidFill>
                  <a:srgbClr val="0070C0"/>
                </a:solidFill>
                <a:latin typeface="Constantia" pitchFamily="18" charset="0"/>
              </a:rPr>
              <a:t>Fone</a:t>
            </a:r>
            <a:r>
              <a:rPr lang="en-US" sz="2000" b="1" dirty="0">
                <a:solidFill>
                  <a:srgbClr val="0070C0"/>
                </a:solidFill>
                <a:latin typeface="Constantia" pitchFamily="18" charset="0"/>
              </a:rPr>
              <a:t>: (11) 3531-0267 / 7885-4454 – ID: 9*1869</a:t>
            </a:r>
            <a:endParaRPr lang="pt-BR" sz="2000" dirty="0">
              <a:solidFill>
                <a:srgbClr val="0070C0"/>
              </a:solidFill>
              <a:latin typeface="Constantia" pitchFamily="18" charset="0"/>
            </a:endParaRPr>
          </a:p>
          <a:p>
            <a:r>
              <a:rPr lang="pt-BR" sz="2000" u="sng" dirty="0">
                <a:solidFill>
                  <a:srgbClr val="0070C0"/>
                </a:solidFill>
                <a:latin typeface="Constantia" pitchFamily="18" charset="0"/>
              </a:rPr>
              <a:t>contato@openshows.com.br</a:t>
            </a:r>
            <a:endParaRPr lang="pt-BR" sz="2000" dirty="0">
              <a:solidFill>
                <a:srgbClr val="0070C0"/>
              </a:solidFill>
              <a:latin typeface="Constantia" pitchFamily="18" charset="0"/>
            </a:endParaRPr>
          </a:p>
          <a:p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 www.openshows.com.br </a:t>
            </a:r>
          </a:p>
          <a:p>
            <a:r>
              <a:rPr lang="pt-BR" sz="2000" dirty="0">
                <a:solidFill>
                  <a:srgbClr val="0070C0"/>
                </a:solidFill>
                <a:latin typeface="Constantia" pitchFamily="18" charset="0"/>
              </a:rPr>
              <a:t>  </a:t>
            </a:r>
            <a:br>
              <a:rPr lang="pt-BR" sz="2000" dirty="0">
                <a:solidFill>
                  <a:srgbClr val="0070C0"/>
                </a:solidFill>
                <a:latin typeface="Constantia" pitchFamily="18" charset="0"/>
              </a:rPr>
            </a:br>
            <a:endParaRPr lang="pt-BR" sz="2000" dirty="0">
              <a:solidFill>
                <a:srgbClr val="0070C0"/>
              </a:solidFill>
              <a:latin typeface="Constantia" pitchFamily="18" charset="0"/>
            </a:endParaRPr>
          </a:p>
          <a:p>
            <a:r>
              <a:rPr lang="pt-BR" b="1" dirty="0">
                <a:solidFill>
                  <a:srgbClr val="C00000"/>
                </a:solidFill>
                <a:latin typeface="Constantia" pitchFamily="18" charset="0"/>
              </a:rPr>
              <a:t>* VEJA ABAIXO ALGUNS DOS NOSSOS TRABALHOS *</a:t>
            </a:r>
            <a:endParaRPr lang="pt-BR" dirty="0">
              <a:solidFill>
                <a:srgbClr val="C00000"/>
              </a:solidFill>
              <a:latin typeface="Constantia" pitchFamily="18" charset="0"/>
            </a:endParaRPr>
          </a:p>
          <a:p>
            <a:endParaRPr lang="pt-BR" dirty="0">
              <a:latin typeface="Constantia" pitchFamily="18" charset="0"/>
            </a:endParaRPr>
          </a:p>
        </p:txBody>
      </p:sp>
      <p:pic>
        <p:nvPicPr>
          <p:cNvPr id="13315" name="Imagem 5" descr="Logo Assinatu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63" y="95250"/>
            <a:ext cx="12493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1523</TotalTime>
  <Words>289</Words>
  <Application>Microsoft Office PowerPoint</Application>
  <PresentationFormat>Apresentação na tela (4:3)</PresentationFormat>
  <Paragraphs>177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Usuario</cp:lastModifiedBy>
  <cp:revision>136</cp:revision>
  <dcterms:created xsi:type="dcterms:W3CDTF">2013-03-26T00:00:58Z</dcterms:created>
  <dcterms:modified xsi:type="dcterms:W3CDTF">2014-10-24T05:57:07Z</dcterms:modified>
</cp:coreProperties>
</file>